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331" r:id="rId5"/>
    <p:sldId id="308" r:id="rId6"/>
    <p:sldId id="319" r:id="rId7"/>
    <p:sldId id="292" r:id="rId8"/>
    <p:sldId id="323" r:id="rId9"/>
    <p:sldId id="312" r:id="rId10"/>
    <p:sldId id="324" r:id="rId11"/>
    <p:sldId id="317" r:id="rId12"/>
    <p:sldId id="325" r:id="rId13"/>
    <p:sldId id="322" r:id="rId14"/>
    <p:sldId id="316" r:id="rId15"/>
    <p:sldId id="326" r:id="rId16"/>
    <p:sldId id="314" r:id="rId17"/>
    <p:sldId id="327" r:id="rId18"/>
    <p:sldId id="321" r:id="rId19"/>
    <p:sldId id="328" r:id="rId20"/>
    <p:sldId id="311" r:id="rId21"/>
    <p:sldId id="310" r:id="rId22"/>
    <p:sldId id="309" r:id="rId23"/>
    <p:sldId id="320" r:id="rId24"/>
    <p:sldId id="315" r:id="rId25"/>
    <p:sldId id="313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LDP Slides" id="{B09ED630-0B7E-4731-AD1B-9662744EDE63}">
          <p14:sldIdLst>
            <p14:sldId id="331"/>
            <p14:sldId id="308"/>
            <p14:sldId id="319"/>
            <p14:sldId id="292"/>
            <p14:sldId id="323"/>
            <p14:sldId id="312"/>
            <p14:sldId id="324"/>
            <p14:sldId id="317"/>
            <p14:sldId id="325"/>
            <p14:sldId id="322"/>
            <p14:sldId id="316"/>
            <p14:sldId id="326"/>
            <p14:sldId id="314"/>
            <p14:sldId id="327"/>
            <p14:sldId id="321"/>
            <p14:sldId id="328"/>
            <p14:sldId id="311"/>
            <p14:sldId id="310"/>
            <p14:sldId id="309"/>
            <p14:sldId id="320"/>
            <p14:sldId id="315"/>
            <p14:sldId id="31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vski, Christine" initials="JC" lastIdx="3" clrIdx="0">
    <p:extLst>
      <p:ext uri="{19B8F6BF-5375-455C-9EA6-DF929625EA0E}">
        <p15:presenceInfo xmlns:p15="http://schemas.microsoft.com/office/powerpoint/2012/main" userId="S-1-5-21-672394970-180755160-2318422700-104908" providerId="AD"/>
      </p:ext>
    </p:extLst>
  </p:cmAuthor>
  <p:cmAuthor id="2" name="Ellie Raiser" initials="ER" lastIdx="6" clrIdx="1">
    <p:extLst>
      <p:ext uri="{19B8F6BF-5375-455C-9EA6-DF929625EA0E}">
        <p15:presenceInfo xmlns:p15="http://schemas.microsoft.com/office/powerpoint/2012/main" userId="S-1-5-21-672394970-180755160-2318422700-114190" providerId="AD"/>
      </p:ext>
    </p:extLst>
  </p:cmAuthor>
  <p:cmAuthor id="3" name="Erin Ronge" initials="ER" lastIdx="6" clrIdx="2">
    <p:extLst>
      <p:ext uri="{19B8F6BF-5375-455C-9EA6-DF929625EA0E}">
        <p15:presenceInfo xmlns:p15="http://schemas.microsoft.com/office/powerpoint/2012/main" userId="S-1-5-21-672394970-180755160-2318422700-114111" providerId="AD"/>
      </p:ext>
    </p:extLst>
  </p:cmAuthor>
  <p:cmAuthor id="4" name="Hoyer, Alison" initials="HA" lastIdx="12" clrIdx="3">
    <p:extLst>
      <p:ext uri="{19B8F6BF-5375-455C-9EA6-DF929625EA0E}">
        <p15:presenceInfo xmlns:p15="http://schemas.microsoft.com/office/powerpoint/2012/main" userId="S-1-5-21-672394970-180755160-2318422700-94828" providerId="AD"/>
      </p:ext>
    </p:extLst>
  </p:cmAuthor>
  <p:cmAuthor id="5" name="Murphy, Liam" initials="ML" lastIdx="10" clrIdx="4">
    <p:extLst>
      <p:ext uri="{19B8F6BF-5375-455C-9EA6-DF929625EA0E}">
        <p15:presenceInfo xmlns:p15="http://schemas.microsoft.com/office/powerpoint/2012/main" userId="S-1-5-21-672394970-180755160-2318422700-97067" providerId="AD"/>
      </p:ext>
    </p:extLst>
  </p:cmAuthor>
  <p:cmAuthor id="6" name="Hall, Clancie" initials="HC" lastIdx="5" clrIdx="5">
    <p:extLst>
      <p:ext uri="{19B8F6BF-5375-455C-9EA6-DF929625EA0E}">
        <p15:presenceInfo xmlns:p15="http://schemas.microsoft.com/office/powerpoint/2012/main" userId="Hall, Clanci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D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32" autoAdjust="0"/>
  </p:normalViewPr>
  <p:slideViewPr>
    <p:cSldViewPr snapToGrid="0" showGuides="1">
      <p:cViewPr varScale="1">
        <p:scale>
          <a:sx n="99" d="100"/>
          <a:sy n="99" d="100"/>
        </p:scale>
        <p:origin x="66" y="4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2908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E687F-D39E-4B75-9660-73E51E299986}" type="datetimeFigureOut">
              <a:rPr lang="en-AU" smtClean="0"/>
              <a:t>6/06/2024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B2776-DCBC-4623-83CD-89E0336058B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8883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B015B-7B21-4320-A6C8-AEAA3D2C8D9F}" type="datetimeFigureOut">
              <a:rPr lang="en-AU" smtClean="0"/>
              <a:t>6/06/2024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EF20F-5955-4537-8FCF-B53B917ECB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4593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66875" y="1844675"/>
            <a:ext cx="5473700" cy="2890359"/>
          </a:xfrm>
        </p:spPr>
        <p:txBody>
          <a:bodyPr anchor="b"/>
          <a:lstStyle>
            <a:lvl1pPr algn="l"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[Presentation title] maximum 4 lines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66874" y="5023959"/>
            <a:ext cx="4932401" cy="88947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[Presentation subtitle] maximum 3 lines</a:t>
            </a:r>
            <a:endParaRPr lang="en-AU" dirty="0" smtClean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F307F97-346A-4447-A3CB-7E9ED7B73C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91" y="628668"/>
            <a:ext cx="3600000" cy="61190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1388725" y="1016000"/>
            <a:ext cx="803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5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-268505" y="4483359"/>
            <a:ext cx="2501864" cy="358297"/>
          </a:xfrm>
        </p:spPr>
        <p:txBody>
          <a:bodyPr/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en-US" dirty="0" smtClean="0"/>
              <a:t>[Authoring area]</a:t>
            </a:r>
            <a:endParaRPr lang="en-AU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666874" y="1455626"/>
            <a:ext cx="1452563" cy="146729"/>
          </a:xfrm>
        </p:spPr>
        <p:txBody>
          <a:bodyPr>
            <a:normAutofit/>
          </a:bodyPr>
          <a:lstStyle>
            <a:lvl1pPr marL="0" indent="0" algn="l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 smtClean="0"/>
              <a:t>CLASSIFICATION</a:t>
            </a:r>
            <a:endParaRPr lang="en-AU" dirty="0"/>
          </a:p>
        </p:txBody>
      </p:sp>
      <p:sp>
        <p:nvSpPr>
          <p:cNvPr id="17" name="Freeform 5"/>
          <p:cNvSpPr>
            <a:spLocks noEditPoints="1"/>
          </p:cNvSpPr>
          <p:nvPr userDrawn="1"/>
        </p:nvSpPr>
        <p:spPr bwMode="auto">
          <a:xfrm>
            <a:off x="6524619" y="248432"/>
            <a:ext cx="5667381" cy="6609568"/>
          </a:xfrm>
          <a:custGeom>
            <a:avLst/>
            <a:gdLst>
              <a:gd name="T0" fmla="*/ 231 w 499"/>
              <a:gd name="T1" fmla="*/ 116 h 583"/>
              <a:gd name="T2" fmla="*/ 197 w 499"/>
              <a:gd name="T3" fmla="*/ 7 h 583"/>
              <a:gd name="T4" fmla="*/ 47 w 499"/>
              <a:gd name="T5" fmla="*/ 7 h 583"/>
              <a:gd name="T6" fmla="*/ 84 w 499"/>
              <a:gd name="T7" fmla="*/ 46 h 583"/>
              <a:gd name="T8" fmla="*/ 57 w 499"/>
              <a:gd name="T9" fmla="*/ 253 h 583"/>
              <a:gd name="T10" fmla="*/ 158 w 499"/>
              <a:gd name="T11" fmla="*/ 260 h 583"/>
              <a:gd name="T12" fmla="*/ 126 w 499"/>
              <a:gd name="T13" fmla="*/ 245 h 583"/>
              <a:gd name="T14" fmla="*/ 144 w 499"/>
              <a:gd name="T15" fmla="*/ 143 h 583"/>
              <a:gd name="T16" fmla="*/ 224 w 499"/>
              <a:gd name="T17" fmla="*/ 124 h 583"/>
              <a:gd name="T18" fmla="*/ 249 w 499"/>
              <a:gd name="T19" fmla="*/ 161 h 583"/>
              <a:gd name="T20" fmla="*/ 222 w 499"/>
              <a:gd name="T21" fmla="*/ 369 h 583"/>
              <a:gd name="T22" fmla="*/ 194 w 499"/>
              <a:gd name="T23" fmla="*/ 382 h 583"/>
              <a:gd name="T24" fmla="*/ 117 w 499"/>
              <a:gd name="T25" fmla="*/ 386 h 583"/>
              <a:gd name="T26" fmla="*/ 164 w 499"/>
              <a:gd name="T27" fmla="*/ 286 h 583"/>
              <a:gd name="T28" fmla="*/ 63 w 499"/>
              <a:gd name="T29" fmla="*/ 335 h 583"/>
              <a:gd name="T30" fmla="*/ 16 w 499"/>
              <a:gd name="T31" fmla="*/ 437 h 583"/>
              <a:gd name="T32" fmla="*/ 67 w 499"/>
              <a:gd name="T33" fmla="*/ 539 h 583"/>
              <a:gd name="T34" fmla="*/ 184 w 499"/>
              <a:gd name="T35" fmla="*/ 530 h 583"/>
              <a:gd name="T36" fmla="*/ 259 w 499"/>
              <a:gd name="T37" fmla="*/ 517 h 583"/>
              <a:gd name="T38" fmla="*/ 309 w 499"/>
              <a:gd name="T39" fmla="*/ 583 h 583"/>
              <a:gd name="T40" fmla="*/ 347 w 499"/>
              <a:gd name="T41" fmla="*/ 419 h 583"/>
              <a:gd name="T42" fmla="*/ 481 w 499"/>
              <a:gd name="T43" fmla="*/ 480 h 583"/>
              <a:gd name="T44" fmla="*/ 474 w 499"/>
              <a:gd name="T45" fmla="*/ 392 h 583"/>
              <a:gd name="T46" fmla="*/ 446 w 499"/>
              <a:gd name="T47" fmla="*/ 406 h 583"/>
              <a:gd name="T48" fmla="*/ 276 w 499"/>
              <a:gd name="T49" fmla="*/ 460 h 583"/>
              <a:gd name="T50" fmla="*/ 253 w 499"/>
              <a:gd name="T51" fmla="*/ 503 h 583"/>
              <a:gd name="T52" fmla="*/ 175 w 499"/>
              <a:gd name="T53" fmla="*/ 475 h 583"/>
              <a:gd name="T54" fmla="*/ 259 w 499"/>
              <a:gd name="T55" fmla="*/ 376 h 583"/>
              <a:gd name="T56" fmla="*/ 293 w 499"/>
              <a:gd name="T57" fmla="*/ 369 h 583"/>
              <a:gd name="T58" fmla="*/ 266 w 499"/>
              <a:gd name="T59" fmla="*/ 157 h 583"/>
              <a:gd name="T60" fmla="*/ 473 w 499"/>
              <a:gd name="T61" fmla="*/ 157 h 583"/>
              <a:gd name="T62" fmla="*/ 445 w 499"/>
              <a:gd name="T63" fmla="*/ 369 h 583"/>
              <a:gd name="T64" fmla="*/ 499 w 499"/>
              <a:gd name="T65" fmla="*/ 376 h 583"/>
              <a:gd name="T66" fmla="*/ 380 w 499"/>
              <a:gd name="T67" fmla="*/ 320 h 583"/>
              <a:gd name="T68" fmla="*/ 139 w 499"/>
              <a:gd name="T69" fmla="*/ 131 h 583"/>
              <a:gd name="T70" fmla="*/ 146 w 499"/>
              <a:gd name="T71" fmla="*/ 16 h 583"/>
              <a:gd name="T72" fmla="*/ 201 w 499"/>
              <a:gd name="T73" fmla="*/ 76 h 583"/>
              <a:gd name="T74" fmla="*/ 128 w 499"/>
              <a:gd name="T75" fmla="*/ 287 h 583"/>
              <a:gd name="T76" fmla="*/ 145 w 499"/>
              <a:gd name="T77" fmla="*/ 349 h 583"/>
              <a:gd name="T78" fmla="*/ 95 w 499"/>
              <a:gd name="T79" fmla="*/ 320 h 583"/>
              <a:gd name="T80" fmla="*/ 87 w 499"/>
              <a:gd name="T81" fmla="*/ 516 h 583"/>
              <a:gd name="T82" fmla="*/ 50 w 499"/>
              <a:gd name="T83" fmla="*/ 432 h 583"/>
              <a:gd name="T84" fmla="*/ 139 w 499"/>
              <a:gd name="T85" fmla="*/ 491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99" h="583">
                <a:moveTo>
                  <a:pt x="380" y="320"/>
                </a:moveTo>
                <a:cubicBezTo>
                  <a:pt x="286" y="116"/>
                  <a:pt x="286" y="116"/>
                  <a:pt x="286" y="116"/>
                </a:cubicBezTo>
                <a:cubicBezTo>
                  <a:pt x="231" y="116"/>
                  <a:pt x="231" y="116"/>
                  <a:pt x="231" y="116"/>
                </a:cubicBezTo>
                <a:cubicBezTo>
                  <a:pt x="240" y="104"/>
                  <a:pt x="245" y="89"/>
                  <a:pt x="245" y="72"/>
                </a:cubicBezTo>
                <a:cubicBezTo>
                  <a:pt x="245" y="57"/>
                  <a:pt x="241" y="43"/>
                  <a:pt x="231" y="32"/>
                </a:cubicBezTo>
                <a:cubicBezTo>
                  <a:pt x="222" y="20"/>
                  <a:pt x="211" y="12"/>
                  <a:pt x="197" y="7"/>
                </a:cubicBezTo>
                <a:cubicBezTo>
                  <a:pt x="184" y="3"/>
                  <a:pt x="166" y="0"/>
                  <a:pt x="142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7" y="7"/>
                  <a:pt x="47" y="7"/>
                  <a:pt x="47" y="7"/>
                </a:cubicBezTo>
                <a:cubicBezTo>
                  <a:pt x="57" y="7"/>
                  <a:pt x="57" y="7"/>
                  <a:pt x="57" y="7"/>
                </a:cubicBezTo>
                <a:cubicBezTo>
                  <a:pt x="67" y="7"/>
                  <a:pt x="74" y="10"/>
                  <a:pt x="79" y="16"/>
                </a:cubicBezTo>
                <a:cubicBezTo>
                  <a:pt x="83" y="20"/>
                  <a:pt x="84" y="30"/>
                  <a:pt x="84" y="46"/>
                </a:cubicBezTo>
                <a:cubicBezTo>
                  <a:pt x="84" y="214"/>
                  <a:pt x="84" y="214"/>
                  <a:pt x="84" y="214"/>
                </a:cubicBezTo>
                <a:cubicBezTo>
                  <a:pt x="84" y="229"/>
                  <a:pt x="83" y="239"/>
                  <a:pt x="80" y="243"/>
                </a:cubicBezTo>
                <a:cubicBezTo>
                  <a:pt x="76" y="250"/>
                  <a:pt x="68" y="253"/>
                  <a:pt x="57" y="253"/>
                </a:cubicBezTo>
                <a:cubicBezTo>
                  <a:pt x="47" y="253"/>
                  <a:pt x="47" y="253"/>
                  <a:pt x="47" y="253"/>
                </a:cubicBezTo>
                <a:cubicBezTo>
                  <a:pt x="47" y="260"/>
                  <a:pt x="47" y="260"/>
                  <a:pt x="47" y="260"/>
                </a:cubicBezTo>
                <a:cubicBezTo>
                  <a:pt x="158" y="260"/>
                  <a:pt x="158" y="260"/>
                  <a:pt x="158" y="260"/>
                </a:cubicBezTo>
                <a:cubicBezTo>
                  <a:pt x="158" y="253"/>
                  <a:pt x="158" y="253"/>
                  <a:pt x="158" y="253"/>
                </a:cubicBezTo>
                <a:cubicBezTo>
                  <a:pt x="149" y="253"/>
                  <a:pt x="149" y="253"/>
                  <a:pt x="149" y="253"/>
                </a:cubicBezTo>
                <a:cubicBezTo>
                  <a:pt x="139" y="253"/>
                  <a:pt x="131" y="250"/>
                  <a:pt x="126" y="245"/>
                </a:cubicBezTo>
                <a:cubicBezTo>
                  <a:pt x="123" y="241"/>
                  <a:pt x="121" y="231"/>
                  <a:pt x="121" y="214"/>
                </a:cubicBezTo>
                <a:cubicBezTo>
                  <a:pt x="121" y="139"/>
                  <a:pt x="121" y="139"/>
                  <a:pt x="121" y="139"/>
                </a:cubicBezTo>
                <a:cubicBezTo>
                  <a:pt x="129" y="140"/>
                  <a:pt x="137" y="142"/>
                  <a:pt x="144" y="143"/>
                </a:cubicBezTo>
                <a:cubicBezTo>
                  <a:pt x="152" y="143"/>
                  <a:pt x="159" y="144"/>
                  <a:pt x="165" y="144"/>
                </a:cubicBezTo>
                <a:cubicBezTo>
                  <a:pt x="190" y="144"/>
                  <a:pt x="210" y="137"/>
                  <a:pt x="224" y="124"/>
                </a:cubicBezTo>
                <a:cubicBezTo>
                  <a:pt x="224" y="124"/>
                  <a:pt x="224" y="124"/>
                  <a:pt x="224" y="124"/>
                </a:cubicBezTo>
                <a:cubicBezTo>
                  <a:pt x="229" y="125"/>
                  <a:pt x="232" y="126"/>
                  <a:pt x="235" y="127"/>
                </a:cubicBezTo>
                <a:cubicBezTo>
                  <a:pt x="240" y="129"/>
                  <a:pt x="243" y="133"/>
                  <a:pt x="245" y="136"/>
                </a:cubicBezTo>
                <a:cubicBezTo>
                  <a:pt x="248" y="141"/>
                  <a:pt x="249" y="150"/>
                  <a:pt x="249" y="161"/>
                </a:cubicBezTo>
                <a:cubicBezTo>
                  <a:pt x="249" y="331"/>
                  <a:pt x="249" y="331"/>
                  <a:pt x="249" y="331"/>
                </a:cubicBezTo>
                <a:cubicBezTo>
                  <a:pt x="249" y="346"/>
                  <a:pt x="248" y="355"/>
                  <a:pt x="245" y="359"/>
                </a:cubicBezTo>
                <a:cubicBezTo>
                  <a:pt x="240" y="366"/>
                  <a:pt x="233" y="369"/>
                  <a:pt x="222" y="369"/>
                </a:cubicBezTo>
                <a:cubicBezTo>
                  <a:pt x="182" y="369"/>
                  <a:pt x="182" y="369"/>
                  <a:pt x="182" y="369"/>
                </a:cubicBezTo>
                <a:cubicBezTo>
                  <a:pt x="182" y="376"/>
                  <a:pt x="182" y="376"/>
                  <a:pt x="182" y="376"/>
                </a:cubicBezTo>
                <a:cubicBezTo>
                  <a:pt x="187" y="377"/>
                  <a:pt x="191" y="379"/>
                  <a:pt x="194" y="382"/>
                </a:cubicBezTo>
                <a:cubicBezTo>
                  <a:pt x="197" y="387"/>
                  <a:pt x="199" y="392"/>
                  <a:pt x="199" y="397"/>
                </a:cubicBezTo>
                <a:cubicBezTo>
                  <a:pt x="199" y="415"/>
                  <a:pt x="188" y="438"/>
                  <a:pt x="166" y="464"/>
                </a:cubicBezTo>
                <a:cubicBezTo>
                  <a:pt x="149" y="440"/>
                  <a:pt x="133" y="414"/>
                  <a:pt x="117" y="386"/>
                </a:cubicBezTo>
                <a:cubicBezTo>
                  <a:pt x="140" y="374"/>
                  <a:pt x="156" y="363"/>
                  <a:pt x="165" y="353"/>
                </a:cubicBezTo>
                <a:cubicBezTo>
                  <a:pt x="174" y="343"/>
                  <a:pt x="178" y="332"/>
                  <a:pt x="178" y="319"/>
                </a:cubicBezTo>
                <a:cubicBezTo>
                  <a:pt x="178" y="306"/>
                  <a:pt x="174" y="295"/>
                  <a:pt x="164" y="286"/>
                </a:cubicBezTo>
                <a:cubicBezTo>
                  <a:pt x="155" y="277"/>
                  <a:pt x="143" y="273"/>
                  <a:pt x="128" y="273"/>
                </a:cubicBezTo>
                <a:cubicBezTo>
                  <a:pt x="112" y="273"/>
                  <a:pt x="98" y="277"/>
                  <a:pt x="86" y="286"/>
                </a:cubicBezTo>
                <a:cubicBezTo>
                  <a:pt x="70" y="297"/>
                  <a:pt x="63" y="314"/>
                  <a:pt x="63" y="335"/>
                </a:cubicBezTo>
                <a:cubicBezTo>
                  <a:pt x="63" y="342"/>
                  <a:pt x="64" y="350"/>
                  <a:pt x="66" y="359"/>
                </a:cubicBezTo>
                <a:cubicBezTo>
                  <a:pt x="68" y="367"/>
                  <a:pt x="72" y="378"/>
                  <a:pt x="78" y="391"/>
                </a:cubicBezTo>
                <a:cubicBezTo>
                  <a:pt x="48" y="407"/>
                  <a:pt x="27" y="422"/>
                  <a:pt x="16" y="437"/>
                </a:cubicBezTo>
                <a:cubicBezTo>
                  <a:pt x="6" y="453"/>
                  <a:pt x="0" y="468"/>
                  <a:pt x="0" y="483"/>
                </a:cubicBezTo>
                <a:cubicBezTo>
                  <a:pt x="0" y="498"/>
                  <a:pt x="6" y="511"/>
                  <a:pt x="18" y="522"/>
                </a:cubicBezTo>
                <a:cubicBezTo>
                  <a:pt x="30" y="533"/>
                  <a:pt x="47" y="539"/>
                  <a:pt x="67" y="539"/>
                </a:cubicBezTo>
                <a:cubicBezTo>
                  <a:pt x="82" y="539"/>
                  <a:pt x="95" y="536"/>
                  <a:pt x="107" y="531"/>
                </a:cubicBezTo>
                <a:cubicBezTo>
                  <a:pt x="120" y="525"/>
                  <a:pt x="134" y="516"/>
                  <a:pt x="149" y="502"/>
                </a:cubicBezTo>
                <a:cubicBezTo>
                  <a:pt x="162" y="515"/>
                  <a:pt x="173" y="525"/>
                  <a:pt x="184" y="530"/>
                </a:cubicBezTo>
                <a:cubicBezTo>
                  <a:pt x="194" y="536"/>
                  <a:pt x="205" y="539"/>
                  <a:pt x="215" y="539"/>
                </a:cubicBezTo>
                <a:cubicBezTo>
                  <a:pt x="228" y="539"/>
                  <a:pt x="240" y="534"/>
                  <a:pt x="251" y="526"/>
                </a:cubicBezTo>
                <a:cubicBezTo>
                  <a:pt x="254" y="524"/>
                  <a:pt x="256" y="521"/>
                  <a:pt x="259" y="517"/>
                </a:cubicBezTo>
                <a:cubicBezTo>
                  <a:pt x="258" y="522"/>
                  <a:pt x="258" y="527"/>
                  <a:pt x="258" y="532"/>
                </a:cubicBezTo>
                <a:cubicBezTo>
                  <a:pt x="258" y="550"/>
                  <a:pt x="261" y="568"/>
                  <a:pt x="267" y="583"/>
                </a:cubicBezTo>
                <a:cubicBezTo>
                  <a:pt x="309" y="583"/>
                  <a:pt x="309" y="583"/>
                  <a:pt x="309" y="583"/>
                </a:cubicBezTo>
                <a:cubicBezTo>
                  <a:pt x="304" y="568"/>
                  <a:pt x="302" y="551"/>
                  <a:pt x="302" y="532"/>
                </a:cubicBezTo>
                <a:cubicBezTo>
                  <a:pt x="302" y="504"/>
                  <a:pt x="306" y="480"/>
                  <a:pt x="314" y="461"/>
                </a:cubicBezTo>
                <a:cubicBezTo>
                  <a:pt x="322" y="442"/>
                  <a:pt x="333" y="428"/>
                  <a:pt x="347" y="419"/>
                </a:cubicBezTo>
                <a:cubicBezTo>
                  <a:pt x="361" y="410"/>
                  <a:pt x="376" y="406"/>
                  <a:pt x="394" y="406"/>
                </a:cubicBezTo>
                <a:cubicBezTo>
                  <a:pt x="414" y="406"/>
                  <a:pt x="432" y="412"/>
                  <a:pt x="447" y="423"/>
                </a:cubicBezTo>
                <a:cubicBezTo>
                  <a:pt x="461" y="435"/>
                  <a:pt x="473" y="454"/>
                  <a:pt x="481" y="480"/>
                </a:cubicBezTo>
                <a:cubicBezTo>
                  <a:pt x="486" y="480"/>
                  <a:pt x="486" y="480"/>
                  <a:pt x="486" y="480"/>
                </a:cubicBezTo>
                <a:cubicBezTo>
                  <a:pt x="481" y="392"/>
                  <a:pt x="481" y="392"/>
                  <a:pt x="481" y="392"/>
                </a:cubicBezTo>
                <a:cubicBezTo>
                  <a:pt x="474" y="392"/>
                  <a:pt x="474" y="392"/>
                  <a:pt x="474" y="392"/>
                </a:cubicBezTo>
                <a:cubicBezTo>
                  <a:pt x="472" y="398"/>
                  <a:pt x="470" y="403"/>
                  <a:pt x="467" y="406"/>
                </a:cubicBezTo>
                <a:cubicBezTo>
                  <a:pt x="464" y="409"/>
                  <a:pt x="461" y="410"/>
                  <a:pt x="458" y="410"/>
                </a:cubicBezTo>
                <a:cubicBezTo>
                  <a:pt x="455" y="410"/>
                  <a:pt x="452" y="409"/>
                  <a:pt x="446" y="406"/>
                </a:cubicBezTo>
                <a:cubicBezTo>
                  <a:pt x="428" y="397"/>
                  <a:pt x="409" y="392"/>
                  <a:pt x="391" y="392"/>
                </a:cubicBezTo>
                <a:cubicBezTo>
                  <a:pt x="366" y="392"/>
                  <a:pt x="344" y="398"/>
                  <a:pt x="324" y="410"/>
                </a:cubicBezTo>
                <a:cubicBezTo>
                  <a:pt x="303" y="422"/>
                  <a:pt x="287" y="439"/>
                  <a:pt x="276" y="460"/>
                </a:cubicBezTo>
                <a:cubicBezTo>
                  <a:pt x="272" y="467"/>
                  <a:pt x="269" y="475"/>
                  <a:pt x="266" y="482"/>
                </a:cubicBezTo>
                <a:cubicBezTo>
                  <a:pt x="266" y="482"/>
                  <a:pt x="266" y="482"/>
                  <a:pt x="266" y="482"/>
                </a:cubicBezTo>
                <a:cubicBezTo>
                  <a:pt x="264" y="491"/>
                  <a:pt x="259" y="498"/>
                  <a:pt x="253" y="503"/>
                </a:cubicBezTo>
                <a:cubicBezTo>
                  <a:pt x="247" y="507"/>
                  <a:pt x="240" y="510"/>
                  <a:pt x="231" y="510"/>
                </a:cubicBezTo>
                <a:cubicBezTo>
                  <a:pt x="222" y="510"/>
                  <a:pt x="214" y="507"/>
                  <a:pt x="205" y="502"/>
                </a:cubicBezTo>
                <a:cubicBezTo>
                  <a:pt x="196" y="497"/>
                  <a:pt x="186" y="488"/>
                  <a:pt x="175" y="475"/>
                </a:cubicBezTo>
                <a:cubicBezTo>
                  <a:pt x="189" y="457"/>
                  <a:pt x="201" y="439"/>
                  <a:pt x="212" y="419"/>
                </a:cubicBezTo>
                <a:cubicBezTo>
                  <a:pt x="223" y="399"/>
                  <a:pt x="231" y="387"/>
                  <a:pt x="237" y="383"/>
                </a:cubicBezTo>
                <a:cubicBezTo>
                  <a:pt x="241" y="380"/>
                  <a:pt x="249" y="377"/>
                  <a:pt x="259" y="376"/>
                </a:cubicBezTo>
                <a:cubicBezTo>
                  <a:pt x="303" y="376"/>
                  <a:pt x="303" y="376"/>
                  <a:pt x="303" y="376"/>
                </a:cubicBezTo>
                <a:cubicBezTo>
                  <a:pt x="303" y="369"/>
                  <a:pt x="303" y="369"/>
                  <a:pt x="303" y="369"/>
                </a:cubicBezTo>
                <a:cubicBezTo>
                  <a:pt x="293" y="369"/>
                  <a:pt x="293" y="369"/>
                  <a:pt x="293" y="369"/>
                </a:cubicBezTo>
                <a:cubicBezTo>
                  <a:pt x="283" y="369"/>
                  <a:pt x="276" y="366"/>
                  <a:pt x="271" y="361"/>
                </a:cubicBezTo>
                <a:cubicBezTo>
                  <a:pt x="268" y="357"/>
                  <a:pt x="266" y="347"/>
                  <a:pt x="266" y="331"/>
                </a:cubicBezTo>
                <a:cubicBezTo>
                  <a:pt x="266" y="157"/>
                  <a:pt x="266" y="157"/>
                  <a:pt x="266" y="157"/>
                </a:cubicBezTo>
                <a:cubicBezTo>
                  <a:pt x="366" y="376"/>
                  <a:pt x="366" y="376"/>
                  <a:pt x="366" y="376"/>
                </a:cubicBezTo>
                <a:cubicBezTo>
                  <a:pt x="373" y="376"/>
                  <a:pt x="373" y="376"/>
                  <a:pt x="373" y="376"/>
                </a:cubicBezTo>
                <a:cubicBezTo>
                  <a:pt x="473" y="157"/>
                  <a:pt x="473" y="157"/>
                  <a:pt x="473" y="157"/>
                </a:cubicBezTo>
                <a:cubicBezTo>
                  <a:pt x="473" y="331"/>
                  <a:pt x="473" y="331"/>
                  <a:pt x="473" y="331"/>
                </a:cubicBezTo>
                <a:cubicBezTo>
                  <a:pt x="473" y="346"/>
                  <a:pt x="472" y="355"/>
                  <a:pt x="469" y="359"/>
                </a:cubicBezTo>
                <a:cubicBezTo>
                  <a:pt x="464" y="366"/>
                  <a:pt x="456" y="369"/>
                  <a:pt x="445" y="369"/>
                </a:cubicBezTo>
                <a:cubicBezTo>
                  <a:pt x="436" y="369"/>
                  <a:pt x="436" y="369"/>
                  <a:pt x="436" y="369"/>
                </a:cubicBezTo>
                <a:cubicBezTo>
                  <a:pt x="436" y="376"/>
                  <a:pt x="436" y="376"/>
                  <a:pt x="436" y="376"/>
                </a:cubicBezTo>
                <a:cubicBezTo>
                  <a:pt x="499" y="376"/>
                  <a:pt x="499" y="376"/>
                  <a:pt x="499" y="376"/>
                </a:cubicBezTo>
                <a:cubicBezTo>
                  <a:pt x="499" y="116"/>
                  <a:pt x="499" y="116"/>
                  <a:pt x="499" y="116"/>
                </a:cubicBezTo>
                <a:cubicBezTo>
                  <a:pt x="473" y="116"/>
                  <a:pt x="473" y="116"/>
                  <a:pt x="473" y="116"/>
                </a:cubicBezTo>
                <a:lnTo>
                  <a:pt x="380" y="320"/>
                </a:lnTo>
                <a:close/>
                <a:moveTo>
                  <a:pt x="187" y="116"/>
                </a:moveTo>
                <a:cubicBezTo>
                  <a:pt x="177" y="126"/>
                  <a:pt x="166" y="131"/>
                  <a:pt x="153" y="131"/>
                </a:cubicBezTo>
                <a:cubicBezTo>
                  <a:pt x="149" y="131"/>
                  <a:pt x="144" y="131"/>
                  <a:pt x="139" y="131"/>
                </a:cubicBezTo>
                <a:cubicBezTo>
                  <a:pt x="134" y="130"/>
                  <a:pt x="128" y="129"/>
                  <a:pt x="121" y="128"/>
                </a:cubicBezTo>
                <a:cubicBezTo>
                  <a:pt x="121" y="19"/>
                  <a:pt x="121" y="19"/>
                  <a:pt x="121" y="19"/>
                </a:cubicBezTo>
                <a:cubicBezTo>
                  <a:pt x="131" y="17"/>
                  <a:pt x="140" y="16"/>
                  <a:pt x="146" y="16"/>
                </a:cubicBezTo>
                <a:cubicBezTo>
                  <a:pt x="157" y="16"/>
                  <a:pt x="167" y="18"/>
                  <a:pt x="175" y="23"/>
                </a:cubicBezTo>
                <a:cubicBezTo>
                  <a:pt x="183" y="28"/>
                  <a:pt x="190" y="35"/>
                  <a:pt x="195" y="45"/>
                </a:cubicBezTo>
                <a:cubicBezTo>
                  <a:pt x="199" y="54"/>
                  <a:pt x="201" y="65"/>
                  <a:pt x="201" y="76"/>
                </a:cubicBezTo>
                <a:cubicBezTo>
                  <a:pt x="201" y="92"/>
                  <a:pt x="197" y="106"/>
                  <a:pt x="187" y="116"/>
                </a:cubicBezTo>
                <a:close/>
                <a:moveTo>
                  <a:pt x="103" y="298"/>
                </a:moveTo>
                <a:cubicBezTo>
                  <a:pt x="108" y="290"/>
                  <a:pt x="117" y="287"/>
                  <a:pt x="128" y="287"/>
                </a:cubicBezTo>
                <a:cubicBezTo>
                  <a:pt x="136" y="287"/>
                  <a:pt x="143" y="289"/>
                  <a:pt x="148" y="295"/>
                </a:cubicBezTo>
                <a:cubicBezTo>
                  <a:pt x="154" y="301"/>
                  <a:pt x="157" y="309"/>
                  <a:pt x="157" y="318"/>
                </a:cubicBezTo>
                <a:cubicBezTo>
                  <a:pt x="157" y="329"/>
                  <a:pt x="153" y="340"/>
                  <a:pt x="145" y="349"/>
                </a:cubicBezTo>
                <a:cubicBezTo>
                  <a:pt x="137" y="358"/>
                  <a:pt x="126" y="367"/>
                  <a:pt x="110" y="374"/>
                </a:cubicBezTo>
                <a:cubicBezTo>
                  <a:pt x="104" y="359"/>
                  <a:pt x="100" y="348"/>
                  <a:pt x="98" y="341"/>
                </a:cubicBezTo>
                <a:cubicBezTo>
                  <a:pt x="96" y="333"/>
                  <a:pt x="95" y="326"/>
                  <a:pt x="95" y="320"/>
                </a:cubicBezTo>
                <a:cubicBezTo>
                  <a:pt x="95" y="313"/>
                  <a:pt x="97" y="305"/>
                  <a:pt x="103" y="298"/>
                </a:cubicBezTo>
                <a:close/>
                <a:moveTo>
                  <a:pt x="109" y="511"/>
                </a:moveTo>
                <a:cubicBezTo>
                  <a:pt x="102" y="514"/>
                  <a:pt x="95" y="516"/>
                  <a:pt x="87" y="516"/>
                </a:cubicBezTo>
                <a:cubicBezTo>
                  <a:pt x="72" y="516"/>
                  <a:pt x="60" y="511"/>
                  <a:pt x="52" y="501"/>
                </a:cubicBezTo>
                <a:cubicBezTo>
                  <a:pt x="43" y="491"/>
                  <a:pt x="39" y="479"/>
                  <a:pt x="39" y="465"/>
                </a:cubicBezTo>
                <a:cubicBezTo>
                  <a:pt x="39" y="453"/>
                  <a:pt x="43" y="442"/>
                  <a:pt x="50" y="432"/>
                </a:cubicBezTo>
                <a:cubicBezTo>
                  <a:pt x="58" y="421"/>
                  <a:pt x="69" y="412"/>
                  <a:pt x="84" y="403"/>
                </a:cubicBezTo>
                <a:cubicBezTo>
                  <a:pt x="92" y="419"/>
                  <a:pt x="99" y="431"/>
                  <a:pt x="105" y="442"/>
                </a:cubicBezTo>
                <a:cubicBezTo>
                  <a:pt x="111" y="452"/>
                  <a:pt x="123" y="469"/>
                  <a:pt x="139" y="491"/>
                </a:cubicBezTo>
                <a:cubicBezTo>
                  <a:pt x="127" y="501"/>
                  <a:pt x="117" y="508"/>
                  <a:pt x="109" y="5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432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6" y="1016000"/>
            <a:ext cx="10585450" cy="828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3276" y="1844675"/>
            <a:ext cx="3385012" cy="40687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03713" y="1846275"/>
            <a:ext cx="3385011" cy="40672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AU" smtClean="0"/>
              <a:t>29 May, 2024</a:t>
            </a:r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PM&amp;C  |  Office for Women  |  National Women’s Alliances grant opportunity</a:t>
            </a:r>
            <a:endParaRPr lang="en-AU" dirty="0" smtClean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1036508" y="6373698"/>
            <a:ext cx="352218" cy="225467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 Light" panose="020B0502040204020203" pitchFamily="34" charset="0"/>
              </a:rPr>
              <a:t>|</a:t>
            </a:r>
            <a:r>
              <a:rPr lang="en-US" sz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 Light" panose="020B0502040204020203" pitchFamily="34" charset="0"/>
              </a:rPr>
              <a:t>  </a:t>
            </a:r>
            <a:fld id="{2385CB4A-7E96-44CA-B116-B71B544B697D}" type="slidenum"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 Light" panose="020B0502040204020203" pitchFamily="34" charset="0"/>
              </a:rPr>
              <a:pPr algn="l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Segoe UI Light" panose="020B0502040204020203" pitchFamily="34" charset="0"/>
            </a:endParaRPr>
          </a:p>
        </p:txBody>
      </p:sp>
      <p:sp>
        <p:nvSpPr>
          <p:cNvPr id="12" name="Content Placeholder 3"/>
          <p:cNvSpPr>
            <a:spLocks noGrp="1"/>
          </p:cNvSpPr>
          <p:nvPr>
            <p:ph sz="half" idx="12"/>
          </p:nvPr>
        </p:nvSpPr>
        <p:spPr>
          <a:xfrm>
            <a:off x="4476288" y="1846275"/>
            <a:ext cx="3239425" cy="40672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5369718" y="381569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 smtClean="0"/>
              <a:t>CLASSIFICATION</a:t>
            </a:r>
            <a:endParaRPr lang="en-AU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369718" y="6119631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 smtClean="0"/>
              <a:t>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92446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638" userDrawn="1">
          <p15:clr>
            <a:srgbClr val="FBAE40"/>
          </p15:clr>
        </p15:guide>
        <p15:guide id="2" pos="5042" userDrawn="1">
          <p15:clr>
            <a:srgbClr val="FBAE40"/>
          </p15:clr>
        </p15:guide>
        <p15:guide id="3" pos="2819" userDrawn="1">
          <p15:clr>
            <a:srgbClr val="FBAE40"/>
          </p15:clr>
        </p15:guide>
        <p15:guide id="4" pos="4861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6" y="1016000"/>
            <a:ext cx="10585450" cy="828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3276" y="1843075"/>
            <a:ext cx="3385012" cy="40703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AU" smtClean="0"/>
              <a:t>29 May, 2024</a:t>
            </a:r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PM&amp;C  |  Office for Women  |  National Women’s Alliances grant opportunity</a:t>
            </a:r>
            <a:endParaRPr lang="en-AU" dirty="0" smtClean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1036508" y="6373698"/>
            <a:ext cx="352218" cy="225467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 Light" panose="020B0502040204020203" pitchFamily="34" charset="0"/>
              </a:rPr>
              <a:t>|</a:t>
            </a:r>
            <a:r>
              <a:rPr lang="en-US" sz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 Light" panose="020B0502040204020203" pitchFamily="34" charset="0"/>
              </a:rPr>
              <a:t>  </a:t>
            </a:r>
            <a:fld id="{2385CB4A-7E96-44CA-B116-B71B544B697D}" type="slidenum"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 Light" panose="020B0502040204020203" pitchFamily="34" charset="0"/>
              </a:rPr>
              <a:pPr algn="l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Segoe UI Light" panose="020B0502040204020203" pitchFamily="34" charset="0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4475163" y="1844674"/>
            <a:ext cx="7716837" cy="4068763"/>
          </a:xfrm>
          <a:blipFill dpi="0" rotWithShape="1">
            <a:blip r:embed="rId2"/>
            <a:srcRect/>
            <a:tile tx="0" ty="-2540000" sx="50000" sy="50000" flip="none" algn="tl"/>
          </a:blipFill>
        </p:spPr>
        <p:txBody>
          <a:bodyPr/>
          <a:lstStyle>
            <a:lvl1pPr marL="180975" indent="0">
              <a:buNone/>
              <a:defRPr/>
            </a:lvl1pPr>
          </a:lstStyle>
          <a:p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5369718" y="381569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 smtClean="0"/>
              <a:t>CLASSIFICATION</a:t>
            </a:r>
            <a:endParaRPr lang="en-AU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369718" y="6119631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 smtClean="0"/>
              <a:t>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67858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638">
          <p15:clr>
            <a:srgbClr val="FBAE40"/>
          </p15:clr>
        </p15:guide>
        <p15:guide id="2" pos="5042">
          <p15:clr>
            <a:srgbClr val="FBAE40"/>
          </p15:clr>
        </p15:guide>
        <p15:guide id="3" pos="2819">
          <p15:clr>
            <a:srgbClr val="FBAE40"/>
          </p15:clr>
        </p15:guide>
        <p15:guide id="4" pos="486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1" y="1844674"/>
            <a:ext cx="7716837" cy="4068763"/>
          </a:xfrm>
          <a:blipFill dpi="0" rotWithShape="1">
            <a:blip r:embed="rId2"/>
            <a:srcRect/>
            <a:tile tx="0" ty="-2540000" sx="50000" sy="50000" flip="none" algn="tl"/>
          </a:blipFill>
        </p:spPr>
        <p:txBody>
          <a:bodyPr/>
          <a:lstStyle>
            <a:lvl1pPr marL="180975" indent="0">
              <a:buNone/>
              <a:defRPr/>
            </a:lvl1pPr>
          </a:lstStyle>
          <a:p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6" y="1016000"/>
            <a:ext cx="10585450" cy="828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3713" y="1843075"/>
            <a:ext cx="3385012" cy="40703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AU" smtClean="0"/>
              <a:t>29 May, 2024</a:t>
            </a:r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PM&amp;C  |  Office for Women  |  National Women’s Alliances grant opportunity</a:t>
            </a:r>
            <a:endParaRPr lang="en-AU" dirty="0" smtClean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1036508" y="6373698"/>
            <a:ext cx="352218" cy="225467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 Light" panose="020B0502040204020203" pitchFamily="34" charset="0"/>
              </a:rPr>
              <a:t>|</a:t>
            </a:r>
            <a:r>
              <a:rPr lang="en-US" sz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 Light" panose="020B0502040204020203" pitchFamily="34" charset="0"/>
              </a:rPr>
              <a:t>  </a:t>
            </a:r>
            <a:fld id="{2385CB4A-7E96-44CA-B116-B71B544B697D}" type="slidenum"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 Light" panose="020B0502040204020203" pitchFamily="34" charset="0"/>
              </a:rPr>
              <a:pPr algn="l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Segoe UI Light" panose="020B0502040204020203" pitchFamily="34" charset="0"/>
            </a:endParaRP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5369718" y="381569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 smtClean="0"/>
              <a:t>CLASSIFICATION</a:t>
            </a:r>
            <a:endParaRPr lang="en-AU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369718" y="6119631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 smtClean="0"/>
              <a:t>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3953420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638">
          <p15:clr>
            <a:srgbClr val="FBAE40"/>
          </p15:clr>
        </p15:guide>
        <p15:guide id="2" pos="5042">
          <p15:clr>
            <a:srgbClr val="FBAE40"/>
          </p15:clr>
        </p15:guide>
        <p15:guide id="3" pos="2819">
          <p15:clr>
            <a:srgbClr val="FBAE40"/>
          </p15:clr>
        </p15:guide>
        <p15:guide id="4" pos="486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AU" smtClean="0"/>
              <a:t>29 May, 2024</a:t>
            </a:r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PM&amp;C  |  Office for Women  |  National Women’s Alliances grant opportunity</a:t>
            </a: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 dirty="0" smtClean="0"/>
              <a:t>|  </a:t>
            </a:r>
            <a:fld id="{321CA817-A6CD-4F72-B3BC-AB261A5E64B6}" type="slidenum">
              <a:rPr lang="en-AU" smtClean="0"/>
              <a:pPr algn="l"/>
              <a:t>‹#›</a:t>
            </a:fld>
            <a:endParaRPr lang="en-AU" dirty="0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12192000" cy="6858000"/>
          </a:xfrm>
          <a:blipFill dpi="0" rotWithShape="1">
            <a:blip r:embed="rId2"/>
            <a:srcRect/>
            <a:tile tx="0" ty="-2540000" sx="80000" sy="80000" flip="none" algn="tl"/>
          </a:blipFill>
        </p:spPr>
        <p:txBody>
          <a:bodyPr/>
          <a:lstStyle>
            <a:lvl1pPr marL="180975" indent="0">
              <a:buNone/>
              <a:defRPr/>
            </a:lvl1pPr>
          </a:lstStyle>
          <a:p>
            <a:r>
              <a:rPr lang="en-AU" dirty="0" smtClean="0"/>
              <a:t> </a:t>
            </a:r>
            <a:endParaRPr lang="en-AU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388725" y="1016000"/>
            <a:ext cx="80327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1666875" y="6795903"/>
            <a:ext cx="10525125" cy="620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0927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392" y="1016000"/>
            <a:ext cx="10585450" cy="828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AU" smtClean="0"/>
              <a:t>29 May, 2024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PM&amp;C  |  Office for Women  |  National Women’s Alliances grant opportunity</a:t>
            </a:r>
            <a:endParaRPr lang="en-A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 dirty="0" smtClean="0"/>
              <a:t>|  </a:t>
            </a:r>
            <a:fld id="{321CA817-A6CD-4F72-B3BC-AB261A5E64B6}" type="slidenum">
              <a:rPr lang="en-AU" smtClean="0"/>
              <a:pPr algn="l"/>
              <a:t>‹#›</a:t>
            </a:fld>
            <a:endParaRPr lang="en-AU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5369718" y="381569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 smtClean="0"/>
              <a:t>CLASSIFICATION</a:t>
            </a:r>
            <a:endParaRPr lang="en-AU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369718" y="6119631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 smtClean="0"/>
              <a:t>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393001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892" userDrawn="1">
          <p15:clr>
            <a:srgbClr val="FBAE40"/>
          </p15:clr>
        </p15:guide>
        <p15:guide id="2" pos="1073" userDrawn="1">
          <p15:clr>
            <a:srgbClr val="FBAE40"/>
          </p15:clr>
        </p15:guide>
        <p15:guide id="3" pos="1459" userDrawn="1">
          <p15:clr>
            <a:srgbClr val="FBAE40"/>
          </p15:clr>
        </p15:guide>
        <p15:guide id="4" pos="1640" userDrawn="1">
          <p15:clr>
            <a:srgbClr val="FBAE40"/>
          </p15:clr>
        </p15:guide>
        <p15:guide id="5" pos="2026" userDrawn="1">
          <p15:clr>
            <a:srgbClr val="FBAE40"/>
          </p15:clr>
        </p15:guide>
        <p15:guide id="6" pos="2207" userDrawn="1">
          <p15:clr>
            <a:srgbClr val="FBAE40"/>
          </p15:clr>
        </p15:guide>
        <p15:guide id="7" pos="2593" userDrawn="1">
          <p15:clr>
            <a:srgbClr val="FBAE40"/>
          </p15:clr>
        </p15:guide>
        <p15:guide id="8" pos="2774" userDrawn="1">
          <p15:clr>
            <a:srgbClr val="FBAE40"/>
          </p15:clr>
        </p15:guide>
        <p15:guide id="9" pos="3160" userDrawn="1">
          <p15:clr>
            <a:srgbClr val="FBAE40"/>
          </p15:clr>
        </p15:guide>
        <p15:guide id="10" pos="3341" userDrawn="1">
          <p15:clr>
            <a:srgbClr val="FBAE40"/>
          </p15:clr>
        </p15:guide>
        <p15:guide id="11" pos="3727" userDrawn="1">
          <p15:clr>
            <a:srgbClr val="FBAE40"/>
          </p15:clr>
        </p15:guide>
        <p15:guide id="12" pos="3908" userDrawn="1">
          <p15:clr>
            <a:srgbClr val="FBAE40"/>
          </p15:clr>
        </p15:guide>
        <p15:guide id="13" pos="4294" userDrawn="1">
          <p15:clr>
            <a:srgbClr val="FBAE40"/>
          </p15:clr>
        </p15:guide>
        <p15:guide id="14" pos="4475" userDrawn="1">
          <p15:clr>
            <a:srgbClr val="FBAE40"/>
          </p15:clr>
        </p15:guide>
        <p15:guide id="15" pos="4883" userDrawn="1">
          <p15:clr>
            <a:srgbClr val="FBAE40"/>
          </p15:clr>
        </p15:guide>
        <p15:guide id="16" pos="5065" userDrawn="1">
          <p15:clr>
            <a:srgbClr val="FBAE40"/>
          </p15:clr>
        </p15:guide>
        <p15:guide id="17" pos="5450" userDrawn="1">
          <p15:clr>
            <a:srgbClr val="FBAE40"/>
          </p15:clr>
        </p15:guide>
        <p15:guide id="18" pos="5632" userDrawn="1">
          <p15:clr>
            <a:srgbClr val="FBAE40"/>
          </p15:clr>
        </p15:guide>
        <p15:guide id="19" pos="6017" userDrawn="1">
          <p15:clr>
            <a:srgbClr val="FBAE40"/>
          </p15:clr>
        </p15:guide>
        <p15:guide id="20" pos="6199" userDrawn="1">
          <p15:clr>
            <a:srgbClr val="FBAE40"/>
          </p15:clr>
        </p15:guide>
        <p15:guide id="21" pos="6607" userDrawn="1">
          <p15:clr>
            <a:srgbClr val="FBAE40"/>
          </p15:clr>
        </p15:guide>
        <p15:guide id="22" pos="6788" userDrawn="1">
          <p15:clr>
            <a:srgbClr val="FBAE40"/>
          </p15:clr>
        </p15:guide>
        <p15:guide id="23" pos="3817" userDrawn="1">
          <p15:clr>
            <a:srgbClr val="F26B43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AU" smtClean="0"/>
              <a:t>29 May, 2024</a:t>
            </a:r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PM&amp;C  |  Office for Women  |  National Women’s Alliances grant opportunity</a:t>
            </a: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 dirty="0" smtClean="0"/>
              <a:t>|  </a:t>
            </a:r>
            <a:fld id="{321CA817-A6CD-4F72-B3BC-AB261A5E64B6}" type="slidenum">
              <a:rPr lang="en-AU" smtClean="0"/>
              <a:pPr algn="l"/>
              <a:t>‹#›</a:t>
            </a:fld>
            <a:endParaRPr lang="en-AU" dirty="0"/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5369718" y="381569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 smtClean="0"/>
              <a:t>CLASSIFICATION</a:t>
            </a:r>
            <a:endParaRPr lang="en-AU" dirty="0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369718" y="6119631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 smtClean="0"/>
              <a:t>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37253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1016000"/>
            <a:ext cx="3968749" cy="8286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0948" y="1016000"/>
            <a:ext cx="6327777" cy="4851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3275" y="2133600"/>
            <a:ext cx="3968749" cy="37798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AU" smtClean="0"/>
              <a:t>29 May, 2024</a:t>
            </a:r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PM&amp;C  |  Office for Women  |  National Women’s Alliances grant opportunity</a:t>
            </a:r>
            <a:endParaRPr lang="en-AU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 dirty="0" smtClean="0"/>
              <a:t>|  </a:t>
            </a:r>
            <a:fld id="{321CA817-A6CD-4F72-B3BC-AB261A5E64B6}" type="slidenum">
              <a:rPr lang="en-AU" smtClean="0"/>
              <a:pPr algn="l"/>
              <a:t>‹#›</a:t>
            </a:fld>
            <a:endParaRPr lang="en-AU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5369718" y="381569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 smtClean="0"/>
              <a:t>CLASSIFICATION</a:t>
            </a:r>
            <a:endParaRPr lang="en-AU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369718" y="6119631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 smtClean="0"/>
              <a:t>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26817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1016000"/>
            <a:ext cx="3968750" cy="8286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060949" y="1016000"/>
            <a:ext cx="6327776" cy="4897438"/>
          </a:xfrm>
          <a:blipFill dpi="0" rotWithShape="1">
            <a:blip r:embed="rId2"/>
            <a:srcRect/>
            <a:tile tx="0" ty="0" sx="40000" sy="40000" flip="none" algn="tl"/>
          </a:blip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3276" y="2133600"/>
            <a:ext cx="3968750" cy="37798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AU" smtClean="0"/>
              <a:t>29 May, 2024</a:t>
            </a:r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PM&amp;C  |  Office for Women  |  National Women’s Alliances grant opportunity</a:t>
            </a:r>
            <a:endParaRPr lang="en-AU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 dirty="0" smtClean="0"/>
              <a:t>|  </a:t>
            </a:r>
            <a:fld id="{321CA817-A6CD-4F72-B3BC-AB261A5E64B6}" type="slidenum">
              <a:rPr lang="en-AU" smtClean="0"/>
              <a:pPr algn="l"/>
              <a:t>‹#›</a:t>
            </a:fld>
            <a:endParaRPr lang="en-AU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5369718" y="381569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 smtClean="0"/>
              <a:t>CLASSIFICATION</a:t>
            </a:r>
            <a:endParaRPr lang="en-AU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369718" y="6119631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 smtClean="0"/>
              <a:t>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70575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AU" smtClean="0"/>
              <a:t>29 May, 2024</a:t>
            </a: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PM&amp;C  |  Office for Women  |  National Women’s Alliances grant opportunity</a:t>
            </a:r>
            <a:endParaRPr lang="en-AU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 dirty="0" smtClean="0"/>
              <a:t>|  </a:t>
            </a:r>
            <a:fld id="{321CA817-A6CD-4F72-B3BC-AB261A5E64B6}" type="slidenum">
              <a:rPr lang="en-AU" smtClean="0"/>
              <a:pPr algn="l"/>
              <a:t>‹#›</a:t>
            </a:fld>
            <a:endParaRPr lang="en-AU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5369718" y="381569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 smtClean="0"/>
              <a:t>CLASSIFICATION</a:t>
            </a:r>
            <a:endParaRPr lang="en-AU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369718" y="6119631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 smtClean="0"/>
              <a:t>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16204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08202" y="1015999"/>
            <a:ext cx="1880523" cy="48974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3275" y="1015999"/>
            <a:ext cx="8416001" cy="489743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AU" smtClean="0"/>
              <a:t>29 May, 2024</a:t>
            </a: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PM&amp;C  |  Office for Women  |  National Women’s Alliances grant opportunity</a:t>
            </a:r>
            <a:endParaRPr lang="en-AU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 dirty="0" smtClean="0"/>
              <a:t>|  </a:t>
            </a:r>
            <a:fld id="{321CA817-A6CD-4F72-B3BC-AB261A5E64B6}" type="slidenum">
              <a:rPr lang="en-AU" smtClean="0"/>
              <a:pPr algn="l"/>
              <a:t>‹#›</a:t>
            </a:fld>
            <a:endParaRPr lang="en-AU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5369718" y="381569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 smtClean="0"/>
              <a:t>CLASSIFICATION</a:t>
            </a:r>
            <a:endParaRPr lang="en-AU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369718" y="6119631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 smtClean="0"/>
              <a:t>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30890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Dar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66875" y="1844675"/>
            <a:ext cx="5473700" cy="2890359"/>
          </a:xfrm>
        </p:spPr>
        <p:txBody>
          <a:bodyPr anchor="b"/>
          <a:lstStyle>
            <a:lvl1pPr algn="l"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[Presentation title] maximum 4 lines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66874" y="5023959"/>
            <a:ext cx="4932401" cy="88947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[Presentation subtitle] maximum 3 lines</a:t>
            </a:r>
            <a:endParaRPr lang="en-AU" dirty="0" smtClean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-268505" y="4483359"/>
            <a:ext cx="2501864" cy="358297"/>
          </a:xfrm>
        </p:spPr>
        <p:txBody>
          <a:bodyPr/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en-US" dirty="0" smtClean="0"/>
              <a:t>[Authoring area]</a:t>
            </a:r>
            <a:endParaRPr lang="en-AU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F307F97-346A-4447-A3CB-7E9ED7B73C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3275" y="628668"/>
            <a:ext cx="3600000" cy="618130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>
            <a:off x="11388725" y="1016000"/>
            <a:ext cx="8032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666874" y="1455626"/>
            <a:ext cx="1452563" cy="146729"/>
          </a:xfrm>
        </p:spPr>
        <p:txBody>
          <a:bodyPr>
            <a:normAutofit/>
          </a:bodyPr>
          <a:lstStyle>
            <a:lvl1pPr marL="0" indent="0" algn="l">
              <a:buNone/>
              <a:defRPr sz="100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AU" dirty="0" smtClean="0"/>
              <a:t>CLASSIFICATION</a:t>
            </a:r>
            <a:endParaRPr lang="en-AU" dirty="0"/>
          </a:p>
        </p:txBody>
      </p:sp>
      <p:sp>
        <p:nvSpPr>
          <p:cNvPr id="13" name="Freeform 5"/>
          <p:cNvSpPr>
            <a:spLocks noEditPoints="1"/>
          </p:cNvSpPr>
          <p:nvPr userDrawn="1"/>
        </p:nvSpPr>
        <p:spPr bwMode="auto">
          <a:xfrm>
            <a:off x="6524619" y="248432"/>
            <a:ext cx="5667381" cy="6609568"/>
          </a:xfrm>
          <a:custGeom>
            <a:avLst/>
            <a:gdLst>
              <a:gd name="T0" fmla="*/ 231 w 499"/>
              <a:gd name="T1" fmla="*/ 116 h 583"/>
              <a:gd name="T2" fmla="*/ 197 w 499"/>
              <a:gd name="T3" fmla="*/ 7 h 583"/>
              <a:gd name="T4" fmla="*/ 47 w 499"/>
              <a:gd name="T5" fmla="*/ 7 h 583"/>
              <a:gd name="T6" fmla="*/ 84 w 499"/>
              <a:gd name="T7" fmla="*/ 46 h 583"/>
              <a:gd name="T8" fmla="*/ 57 w 499"/>
              <a:gd name="T9" fmla="*/ 253 h 583"/>
              <a:gd name="T10" fmla="*/ 158 w 499"/>
              <a:gd name="T11" fmla="*/ 260 h 583"/>
              <a:gd name="T12" fmla="*/ 126 w 499"/>
              <a:gd name="T13" fmla="*/ 245 h 583"/>
              <a:gd name="T14" fmla="*/ 144 w 499"/>
              <a:gd name="T15" fmla="*/ 143 h 583"/>
              <a:gd name="T16" fmla="*/ 224 w 499"/>
              <a:gd name="T17" fmla="*/ 124 h 583"/>
              <a:gd name="T18" fmla="*/ 249 w 499"/>
              <a:gd name="T19" fmla="*/ 161 h 583"/>
              <a:gd name="T20" fmla="*/ 222 w 499"/>
              <a:gd name="T21" fmla="*/ 369 h 583"/>
              <a:gd name="T22" fmla="*/ 194 w 499"/>
              <a:gd name="T23" fmla="*/ 382 h 583"/>
              <a:gd name="T24" fmla="*/ 117 w 499"/>
              <a:gd name="T25" fmla="*/ 386 h 583"/>
              <a:gd name="T26" fmla="*/ 164 w 499"/>
              <a:gd name="T27" fmla="*/ 286 h 583"/>
              <a:gd name="T28" fmla="*/ 63 w 499"/>
              <a:gd name="T29" fmla="*/ 335 h 583"/>
              <a:gd name="T30" fmla="*/ 16 w 499"/>
              <a:gd name="T31" fmla="*/ 437 h 583"/>
              <a:gd name="T32" fmla="*/ 67 w 499"/>
              <a:gd name="T33" fmla="*/ 539 h 583"/>
              <a:gd name="T34" fmla="*/ 184 w 499"/>
              <a:gd name="T35" fmla="*/ 530 h 583"/>
              <a:gd name="T36" fmla="*/ 259 w 499"/>
              <a:gd name="T37" fmla="*/ 517 h 583"/>
              <a:gd name="T38" fmla="*/ 309 w 499"/>
              <a:gd name="T39" fmla="*/ 583 h 583"/>
              <a:gd name="T40" fmla="*/ 347 w 499"/>
              <a:gd name="T41" fmla="*/ 419 h 583"/>
              <a:gd name="T42" fmla="*/ 481 w 499"/>
              <a:gd name="T43" fmla="*/ 480 h 583"/>
              <a:gd name="T44" fmla="*/ 474 w 499"/>
              <a:gd name="T45" fmla="*/ 392 h 583"/>
              <a:gd name="T46" fmla="*/ 446 w 499"/>
              <a:gd name="T47" fmla="*/ 406 h 583"/>
              <a:gd name="T48" fmla="*/ 276 w 499"/>
              <a:gd name="T49" fmla="*/ 460 h 583"/>
              <a:gd name="T50" fmla="*/ 253 w 499"/>
              <a:gd name="T51" fmla="*/ 503 h 583"/>
              <a:gd name="T52" fmla="*/ 175 w 499"/>
              <a:gd name="T53" fmla="*/ 475 h 583"/>
              <a:gd name="T54" fmla="*/ 259 w 499"/>
              <a:gd name="T55" fmla="*/ 376 h 583"/>
              <a:gd name="T56" fmla="*/ 293 w 499"/>
              <a:gd name="T57" fmla="*/ 369 h 583"/>
              <a:gd name="T58" fmla="*/ 266 w 499"/>
              <a:gd name="T59" fmla="*/ 157 h 583"/>
              <a:gd name="T60" fmla="*/ 473 w 499"/>
              <a:gd name="T61" fmla="*/ 157 h 583"/>
              <a:gd name="T62" fmla="*/ 445 w 499"/>
              <a:gd name="T63" fmla="*/ 369 h 583"/>
              <a:gd name="T64" fmla="*/ 499 w 499"/>
              <a:gd name="T65" fmla="*/ 376 h 583"/>
              <a:gd name="T66" fmla="*/ 380 w 499"/>
              <a:gd name="T67" fmla="*/ 320 h 583"/>
              <a:gd name="T68" fmla="*/ 139 w 499"/>
              <a:gd name="T69" fmla="*/ 131 h 583"/>
              <a:gd name="T70" fmla="*/ 146 w 499"/>
              <a:gd name="T71" fmla="*/ 16 h 583"/>
              <a:gd name="T72" fmla="*/ 201 w 499"/>
              <a:gd name="T73" fmla="*/ 76 h 583"/>
              <a:gd name="T74" fmla="*/ 128 w 499"/>
              <a:gd name="T75" fmla="*/ 287 h 583"/>
              <a:gd name="T76" fmla="*/ 145 w 499"/>
              <a:gd name="T77" fmla="*/ 349 h 583"/>
              <a:gd name="T78" fmla="*/ 95 w 499"/>
              <a:gd name="T79" fmla="*/ 320 h 583"/>
              <a:gd name="T80" fmla="*/ 87 w 499"/>
              <a:gd name="T81" fmla="*/ 516 h 583"/>
              <a:gd name="T82" fmla="*/ 50 w 499"/>
              <a:gd name="T83" fmla="*/ 432 h 583"/>
              <a:gd name="T84" fmla="*/ 139 w 499"/>
              <a:gd name="T85" fmla="*/ 491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99" h="583">
                <a:moveTo>
                  <a:pt x="380" y="320"/>
                </a:moveTo>
                <a:cubicBezTo>
                  <a:pt x="286" y="116"/>
                  <a:pt x="286" y="116"/>
                  <a:pt x="286" y="116"/>
                </a:cubicBezTo>
                <a:cubicBezTo>
                  <a:pt x="231" y="116"/>
                  <a:pt x="231" y="116"/>
                  <a:pt x="231" y="116"/>
                </a:cubicBezTo>
                <a:cubicBezTo>
                  <a:pt x="240" y="104"/>
                  <a:pt x="245" y="89"/>
                  <a:pt x="245" y="72"/>
                </a:cubicBezTo>
                <a:cubicBezTo>
                  <a:pt x="245" y="57"/>
                  <a:pt x="241" y="43"/>
                  <a:pt x="231" y="32"/>
                </a:cubicBezTo>
                <a:cubicBezTo>
                  <a:pt x="222" y="20"/>
                  <a:pt x="211" y="12"/>
                  <a:pt x="197" y="7"/>
                </a:cubicBezTo>
                <a:cubicBezTo>
                  <a:pt x="184" y="3"/>
                  <a:pt x="166" y="0"/>
                  <a:pt x="142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7" y="7"/>
                  <a:pt x="47" y="7"/>
                  <a:pt x="47" y="7"/>
                </a:cubicBezTo>
                <a:cubicBezTo>
                  <a:pt x="57" y="7"/>
                  <a:pt x="57" y="7"/>
                  <a:pt x="57" y="7"/>
                </a:cubicBezTo>
                <a:cubicBezTo>
                  <a:pt x="67" y="7"/>
                  <a:pt x="74" y="10"/>
                  <a:pt x="79" y="16"/>
                </a:cubicBezTo>
                <a:cubicBezTo>
                  <a:pt x="83" y="20"/>
                  <a:pt x="84" y="30"/>
                  <a:pt x="84" y="46"/>
                </a:cubicBezTo>
                <a:cubicBezTo>
                  <a:pt x="84" y="214"/>
                  <a:pt x="84" y="214"/>
                  <a:pt x="84" y="214"/>
                </a:cubicBezTo>
                <a:cubicBezTo>
                  <a:pt x="84" y="229"/>
                  <a:pt x="83" y="239"/>
                  <a:pt x="80" y="243"/>
                </a:cubicBezTo>
                <a:cubicBezTo>
                  <a:pt x="76" y="250"/>
                  <a:pt x="68" y="253"/>
                  <a:pt x="57" y="253"/>
                </a:cubicBezTo>
                <a:cubicBezTo>
                  <a:pt x="47" y="253"/>
                  <a:pt x="47" y="253"/>
                  <a:pt x="47" y="253"/>
                </a:cubicBezTo>
                <a:cubicBezTo>
                  <a:pt x="47" y="260"/>
                  <a:pt x="47" y="260"/>
                  <a:pt x="47" y="260"/>
                </a:cubicBezTo>
                <a:cubicBezTo>
                  <a:pt x="158" y="260"/>
                  <a:pt x="158" y="260"/>
                  <a:pt x="158" y="260"/>
                </a:cubicBezTo>
                <a:cubicBezTo>
                  <a:pt x="158" y="253"/>
                  <a:pt x="158" y="253"/>
                  <a:pt x="158" y="253"/>
                </a:cubicBezTo>
                <a:cubicBezTo>
                  <a:pt x="149" y="253"/>
                  <a:pt x="149" y="253"/>
                  <a:pt x="149" y="253"/>
                </a:cubicBezTo>
                <a:cubicBezTo>
                  <a:pt x="139" y="253"/>
                  <a:pt x="131" y="250"/>
                  <a:pt x="126" y="245"/>
                </a:cubicBezTo>
                <a:cubicBezTo>
                  <a:pt x="123" y="241"/>
                  <a:pt x="121" y="231"/>
                  <a:pt x="121" y="214"/>
                </a:cubicBezTo>
                <a:cubicBezTo>
                  <a:pt x="121" y="139"/>
                  <a:pt x="121" y="139"/>
                  <a:pt x="121" y="139"/>
                </a:cubicBezTo>
                <a:cubicBezTo>
                  <a:pt x="129" y="140"/>
                  <a:pt x="137" y="142"/>
                  <a:pt x="144" y="143"/>
                </a:cubicBezTo>
                <a:cubicBezTo>
                  <a:pt x="152" y="143"/>
                  <a:pt x="159" y="144"/>
                  <a:pt x="165" y="144"/>
                </a:cubicBezTo>
                <a:cubicBezTo>
                  <a:pt x="190" y="144"/>
                  <a:pt x="210" y="137"/>
                  <a:pt x="224" y="124"/>
                </a:cubicBezTo>
                <a:cubicBezTo>
                  <a:pt x="224" y="124"/>
                  <a:pt x="224" y="124"/>
                  <a:pt x="224" y="124"/>
                </a:cubicBezTo>
                <a:cubicBezTo>
                  <a:pt x="229" y="125"/>
                  <a:pt x="232" y="126"/>
                  <a:pt x="235" y="127"/>
                </a:cubicBezTo>
                <a:cubicBezTo>
                  <a:pt x="240" y="129"/>
                  <a:pt x="243" y="133"/>
                  <a:pt x="245" y="136"/>
                </a:cubicBezTo>
                <a:cubicBezTo>
                  <a:pt x="248" y="141"/>
                  <a:pt x="249" y="150"/>
                  <a:pt x="249" y="161"/>
                </a:cubicBezTo>
                <a:cubicBezTo>
                  <a:pt x="249" y="331"/>
                  <a:pt x="249" y="331"/>
                  <a:pt x="249" y="331"/>
                </a:cubicBezTo>
                <a:cubicBezTo>
                  <a:pt x="249" y="346"/>
                  <a:pt x="248" y="355"/>
                  <a:pt x="245" y="359"/>
                </a:cubicBezTo>
                <a:cubicBezTo>
                  <a:pt x="240" y="366"/>
                  <a:pt x="233" y="369"/>
                  <a:pt x="222" y="369"/>
                </a:cubicBezTo>
                <a:cubicBezTo>
                  <a:pt x="182" y="369"/>
                  <a:pt x="182" y="369"/>
                  <a:pt x="182" y="369"/>
                </a:cubicBezTo>
                <a:cubicBezTo>
                  <a:pt x="182" y="376"/>
                  <a:pt x="182" y="376"/>
                  <a:pt x="182" y="376"/>
                </a:cubicBezTo>
                <a:cubicBezTo>
                  <a:pt x="187" y="377"/>
                  <a:pt x="191" y="379"/>
                  <a:pt x="194" y="382"/>
                </a:cubicBezTo>
                <a:cubicBezTo>
                  <a:pt x="197" y="387"/>
                  <a:pt x="199" y="392"/>
                  <a:pt x="199" y="397"/>
                </a:cubicBezTo>
                <a:cubicBezTo>
                  <a:pt x="199" y="415"/>
                  <a:pt x="188" y="438"/>
                  <a:pt x="166" y="464"/>
                </a:cubicBezTo>
                <a:cubicBezTo>
                  <a:pt x="149" y="440"/>
                  <a:pt x="133" y="414"/>
                  <a:pt x="117" y="386"/>
                </a:cubicBezTo>
                <a:cubicBezTo>
                  <a:pt x="140" y="374"/>
                  <a:pt x="156" y="363"/>
                  <a:pt x="165" y="353"/>
                </a:cubicBezTo>
                <a:cubicBezTo>
                  <a:pt x="174" y="343"/>
                  <a:pt x="178" y="332"/>
                  <a:pt x="178" y="319"/>
                </a:cubicBezTo>
                <a:cubicBezTo>
                  <a:pt x="178" y="306"/>
                  <a:pt x="174" y="295"/>
                  <a:pt x="164" y="286"/>
                </a:cubicBezTo>
                <a:cubicBezTo>
                  <a:pt x="155" y="277"/>
                  <a:pt x="143" y="273"/>
                  <a:pt x="128" y="273"/>
                </a:cubicBezTo>
                <a:cubicBezTo>
                  <a:pt x="112" y="273"/>
                  <a:pt x="98" y="277"/>
                  <a:pt x="86" y="286"/>
                </a:cubicBezTo>
                <a:cubicBezTo>
                  <a:pt x="70" y="297"/>
                  <a:pt x="63" y="314"/>
                  <a:pt x="63" y="335"/>
                </a:cubicBezTo>
                <a:cubicBezTo>
                  <a:pt x="63" y="342"/>
                  <a:pt x="64" y="350"/>
                  <a:pt x="66" y="359"/>
                </a:cubicBezTo>
                <a:cubicBezTo>
                  <a:pt x="68" y="367"/>
                  <a:pt x="72" y="378"/>
                  <a:pt x="78" y="391"/>
                </a:cubicBezTo>
                <a:cubicBezTo>
                  <a:pt x="48" y="407"/>
                  <a:pt x="27" y="422"/>
                  <a:pt x="16" y="437"/>
                </a:cubicBezTo>
                <a:cubicBezTo>
                  <a:pt x="6" y="453"/>
                  <a:pt x="0" y="468"/>
                  <a:pt x="0" y="483"/>
                </a:cubicBezTo>
                <a:cubicBezTo>
                  <a:pt x="0" y="498"/>
                  <a:pt x="6" y="511"/>
                  <a:pt x="18" y="522"/>
                </a:cubicBezTo>
                <a:cubicBezTo>
                  <a:pt x="30" y="533"/>
                  <a:pt x="47" y="539"/>
                  <a:pt x="67" y="539"/>
                </a:cubicBezTo>
                <a:cubicBezTo>
                  <a:pt x="82" y="539"/>
                  <a:pt x="95" y="536"/>
                  <a:pt x="107" y="531"/>
                </a:cubicBezTo>
                <a:cubicBezTo>
                  <a:pt x="120" y="525"/>
                  <a:pt x="134" y="516"/>
                  <a:pt x="149" y="502"/>
                </a:cubicBezTo>
                <a:cubicBezTo>
                  <a:pt x="162" y="515"/>
                  <a:pt x="173" y="525"/>
                  <a:pt x="184" y="530"/>
                </a:cubicBezTo>
                <a:cubicBezTo>
                  <a:pt x="194" y="536"/>
                  <a:pt x="205" y="539"/>
                  <a:pt x="215" y="539"/>
                </a:cubicBezTo>
                <a:cubicBezTo>
                  <a:pt x="228" y="539"/>
                  <a:pt x="240" y="534"/>
                  <a:pt x="251" y="526"/>
                </a:cubicBezTo>
                <a:cubicBezTo>
                  <a:pt x="254" y="524"/>
                  <a:pt x="256" y="521"/>
                  <a:pt x="259" y="517"/>
                </a:cubicBezTo>
                <a:cubicBezTo>
                  <a:pt x="258" y="522"/>
                  <a:pt x="258" y="527"/>
                  <a:pt x="258" y="532"/>
                </a:cubicBezTo>
                <a:cubicBezTo>
                  <a:pt x="258" y="550"/>
                  <a:pt x="261" y="568"/>
                  <a:pt x="267" y="583"/>
                </a:cubicBezTo>
                <a:cubicBezTo>
                  <a:pt x="309" y="583"/>
                  <a:pt x="309" y="583"/>
                  <a:pt x="309" y="583"/>
                </a:cubicBezTo>
                <a:cubicBezTo>
                  <a:pt x="304" y="568"/>
                  <a:pt x="302" y="551"/>
                  <a:pt x="302" y="532"/>
                </a:cubicBezTo>
                <a:cubicBezTo>
                  <a:pt x="302" y="504"/>
                  <a:pt x="306" y="480"/>
                  <a:pt x="314" y="461"/>
                </a:cubicBezTo>
                <a:cubicBezTo>
                  <a:pt x="322" y="442"/>
                  <a:pt x="333" y="428"/>
                  <a:pt x="347" y="419"/>
                </a:cubicBezTo>
                <a:cubicBezTo>
                  <a:pt x="361" y="410"/>
                  <a:pt x="376" y="406"/>
                  <a:pt x="394" y="406"/>
                </a:cubicBezTo>
                <a:cubicBezTo>
                  <a:pt x="414" y="406"/>
                  <a:pt x="432" y="412"/>
                  <a:pt x="447" y="423"/>
                </a:cubicBezTo>
                <a:cubicBezTo>
                  <a:pt x="461" y="435"/>
                  <a:pt x="473" y="454"/>
                  <a:pt x="481" y="480"/>
                </a:cubicBezTo>
                <a:cubicBezTo>
                  <a:pt x="486" y="480"/>
                  <a:pt x="486" y="480"/>
                  <a:pt x="486" y="480"/>
                </a:cubicBezTo>
                <a:cubicBezTo>
                  <a:pt x="481" y="392"/>
                  <a:pt x="481" y="392"/>
                  <a:pt x="481" y="392"/>
                </a:cubicBezTo>
                <a:cubicBezTo>
                  <a:pt x="474" y="392"/>
                  <a:pt x="474" y="392"/>
                  <a:pt x="474" y="392"/>
                </a:cubicBezTo>
                <a:cubicBezTo>
                  <a:pt x="472" y="398"/>
                  <a:pt x="470" y="403"/>
                  <a:pt x="467" y="406"/>
                </a:cubicBezTo>
                <a:cubicBezTo>
                  <a:pt x="464" y="409"/>
                  <a:pt x="461" y="410"/>
                  <a:pt x="458" y="410"/>
                </a:cubicBezTo>
                <a:cubicBezTo>
                  <a:pt x="455" y="410"/>
                  <a:pt x="452" y="409"/>
                  <a:pt x="446" y="406"/>
                </a:cubicBezTo>
                <a:cubicBezTo>
                  <a:pt x="428" y="397"/>
                  <a:pt x="409" y="392"/>
                  <a:pt x="391" y="392"/>
                </a:cubicBezTo>
                <a:cubicBezTo>
                  <a:pt x="366" y="392"/>
                  <a:pt x="344" y="398"/>
                  <a:pt x="324" y="410"/>
                </a:cubicBezTo>
                <a:cubicBezTo>
                  <a:pt x="303" y="422"/>
                  <a:pt x="287" y="439"/>
                  <a:pt x="276" y="460"/>
                </a:cubicBezTo>
                <a:cubicBezTo>
                  <a:pt x="272" y="467"/>
                  <a:pt x="269" y="475"/>
                  <a:pt x="266" y="482"/>
                </a:cubicBezTo>
                <a:cubicBezTo>
                  <a:pt x="266" y="482"/>
                  <a:pt x="266" y="482"/>
                  <a:pt x="266" y="482"/>
                </a:cubicBezTo>
                <a:cubicBezTo>
                  <a:pt x="264" y="491"/>
                  <a:pt x="259" y="498"/>
                  <a:pt x="253" y="503"/>
                </a:cubicBezTo>
                <a:cubicBezTo>
                  <a:pt x="247" y="507"/>
                  <a:pt x="240" y="510"/>
                  <a:pt x="231" y="510"/>
                </a:cubicBezTo>
                <a:cubicBezTo>
                  <a:pt x="222" y="510"/>
                  <a:pt x="214" y="507"/>
                  <a:pt x="205" y="502"/>
                </a:cubicBezTo>
                <a:cubicBezTo>
                  <a:pt x="196" y="497"/>
                  <a:pt x="186" y="488"/>
                  <a:pt x="175" y="475"/>
                </a:cubicBezTo>
                <a:cubicBezTo>
                  <a:pt x="189" y="457"/>
                  <a:pt x="201" y="439"/>
                  <a:pt x="212" y="419"/>
                </a:cubicBezTo>
                <a:cubicBezTo>
                  <a:pt x="223" y="399"/>
                  <a:pt x="231" y="387"/>
                  <a:pt x="237" y="383"/>
                </a:cubicBezTo>
                <a:cubicBezTo>
                  <a:pt x="241" y="380"/>
                  <a:pt x="249" y="377"/>
                  <a:pt x="259" y="376"/>
                </a:cubicBezTo>
                <a:cubicBezTo>
                  <a:pt x="303" y="376"/>
                  <a:pt x="303" y="376"/>
                  <a:pt x="303" y="376"/>
                </a:cubicBezTo>
                <a:cubicBezTo>
                  <a:pt x="303" y="369"/>
                  <a:pt x="303" y="369"/>
                  <a:pt x="303" y="369"/>
                </a:cubicBezTo>
                <a:cubicBezTo>
                  <a:pt x="293" y="369"/>
                  <a:pt x="293" y="369"/>
                  <a:pt x="293" y="369"/>
                </a:cubicBezTo>
                <a:cubicBezTo>
                  <a:pt x="283" y="369"/>
                  <a:pt x="276" y="366"/>
                  <a:pt x="271" y="361"/>
                </a:cubicBezTo>
                <a:cubicBezTo>
                  <a:pt x="268" y="357"/>
                  <a:pt x="266" y="347"/>
                  <a:pt x="266" y="331"/>
                </a:cubicBezTo>
                <a:cubicBezTo>
                  <a:pt x="266" y="157"/>
                  <a:pt x="266" y="157"/>
                  <a:pt x="266" y="157"/>
                </a:cubicBezTo>
                <a:cubicBezTo>
                  <a:pt x="366" y="376"/>
                  <a:pt x="366" y="376"/>
                  <a:pt x="366" y="376"/>
                </a:cubicBezTo>
                <a:cubicBezTo>
                  <a:pt x="373" y="376"/>
                  <a:pt x="373" y="376"/>
                  <a:pt x="373" y="376"/>
                </a:cubicBezTo>
                <a:cubicBezTo>
                  <a:pt x="473" y="157"/>
                  <a:pt x="473" y="157"/>
                  <a:pt x="473" y="157"/>
                </a:cubicBezTo>
                <a:cubicBezTo>
                  <a:pt x="473" y="331"/>
                  <a:pt x="473" y="331"/>
                  <a:pt x="473" y="331"/>
                </a:cubicBezTo>
                <a:cubicBezTo>
                  <a:pt x="473" y="346"/>
                  <a:pt x="472" y="355"/>
                  <a:pt x="469" y="359"/>
                </a:cubicBezTo>
                <a:cubicBezTo>
                  <a:pt x="464" y="366"/>
                  <a:pt x="456" y="369"/>
                  <a:pt x="445" y="369"/>
                </a:cubicBezTo>
                <a:cubicBezTo>
                  <a:pt x="436" y="369"/>
                  <a:pt x="436" y="369"/>
                  <a:pt x="436" y="369"/>
                </a:cubicBezTo>
                <a:cubicBezTo>
                  <a:pt x="436" y="376"/>
                  <a:pt x="436" y="376"/>
                  <a:pt x="436" y="376"/>
                </a:cubicBezTo>
                <a:cubicBezTo>
                  <a:pt x="499" y="376"/>
                  <a:pt x="499" y="376"/>
                  <a:pt x="499" y="376"/>
                </a:cubicBezTo>
                <a:cubicBezTo>
                  <a:pt x="499" y="116"/>
                  <a:pt x="499" y="116"/>
                  <a:pt x="499" y="116"/>
                </a:cubicBezTo>
                <a:cubicBezTo>
                  <a:pt x="473" y="116"/>
                  <a:pt x="473" y="116"/>
                  <a:pt x="473" y="116"/>
                </a:cubicBezTo>
                <a:lnTo>
                  <a:pt x="380" y="320"/>
                </a:lnTo>
                <a:close/>
                <a:moveTo>
                  <a:pt x="187" y="116"/>
                </a:moveTo>
                <a:cubicBezTo>
                  <a:pt x="177" y="126"/>
                  <a:pt x="166" y="131"/>
                  <a:pt x="153" y="131"/>
                </a:cubicBezTo>
                <a:cubicBezTo>
                  <a:pt x="149" y="131"/>
                  <a:pt x="144" y="131"/>
                  <a:pt x="139" y="131"/>
                </a:cubicBezTo>
                <a:cubicBezTo>
                  <a:pt x="134" y="130"/>
                  <a:pt x="128" y="129"/>
                  <a:pt x="121" y="128"/>
                </a:cubicBezTo>
                <a:cubicBezTo>
                  <a:pt x="121" y="19"/>
                  <a:pt x="121" y="19"/>
                  <a:pt x="121" y="19"/>
                </a:cubicBezTo>
                <a:cubicBezTo>
                  <a:pt x="131" y="17"/>
                  <a:pt x="140" y="16"/>
                  <a:pt x="146" y="16"/>
                </a:cubicBezTo>
                <a:cubicBezTo>
                  <a:pt x="157" y="16"/>
                  <a:pt x="167" y="18"/>
                  <a:pt x="175" y="23"/>
                </a:cubicBezTo>
                <a:cubicBezTo>
                  <a:pt x="183" y="28"/>
                  <a:pt x="190" y="35"/>
                  <a:pt x="195" y="45"/>
                </a:cubicBezTo>
                <a:cubicBezTo>
                  <a:pt x="199" y="54"/>
                  <a:pt x="201" y="65"/>
                  <a:pt x="201" y="76"/>
                </a:cubicBezTo>
                <a:cubicBezTo>
                  <a:pt x="201" y="92"/>
                  <a:pt x="197" y="106"/>
                  <a:pt x="187" y="116"/>
                </a:cubicBezTo>
                <a:close/>
                <a:moveTo>
                  <a:pt x="103" y="298"/>
                </a:moveTo>
                <a:cubicBezTo>
                  <a:pt x="108" y="290"/>
                  <a:pt x="117" y="287"/>
                  <a:pt x="128" y="287"/>
                </a:cubicBezTo>
                <a:cubicBezTo>
                  <a:pt x="136" y="287"/>
                  <a:pt x="143" y="289"/>
                  <a:pt x="148" y="295"/>
                </a:cubicBezTo>
                <a:cubicBezTo>
                  <a:pt x="154" y="301"/>
                  <a:pt x="157" y="309"/>
                  <a:pt x="157" y="318"/>
                </a:cubicBezTo>
                <a:cubicBezTo>
                  <a:pt x="157" y="329"/>
                  <a:pt x="153" y="340"/>
                  <a:pt x="145" y="349"/>
                </a:cubicBezTo>
                <a:cubicBezTo>
                  <a:pt x="137" y="358"/>
                  <a:pt x="126" y="367"/>
                  <a:pt x="110" y="374"/>
                </a:cubicBezTo>
                <a:cubicBezTo>
                  <a:pt x="104" y="359"/>
                  <a:pt x="100" y="348"/>
                  <a:pt x="98" y="341"/>
                </a:cubicBezTo>
                <a:cubicBezTo>
                  <a:pt x="96" y="333"/>
                  <a:pt x="95" y="326"/>
                  <a:pt x="95" y="320"/>
                </a:cubicBezTo>
                <a:cubicBezTo>
                  <a:pt x="95" y="313"/>
                  <a:pt x="97" y="305"/>
                  <a:pt x="103" y="298"/>
                </a:cubicBezTo>
                <a:close/>
                <a:moveTo>
                  <a:pt x="109" y="511"/>
                </a:moveTo>
                <a:cubicBezTo>
                  <a:pt x="102" y="514"/>
                  <a:pt x="95" y="516"/>
                  <a:pt x="87" y="516"/>
                </a:cubicBezTo>
                <a:cubicBezTo>
                  <a:pt x="72" y="516"/>
                  <a:pt x="60" y="511"/>
                  <a:pt x="52" y="501"/>
                </a:cubicBezTo>
                <a:cubicBezTo>
                  <a:pt x="43" y="491"/>
                  <a:pt x="39" y="479"/>
                  <a:pt x="39" y="465"/>
                </a:cubicBezTo>
                <a:cubicBezTo>
                  <a:pt x="39" y="453"/>
                  <a:pt x="43" y="442"/>
                  <a:pt x="50" y="432"/>
                </a:cubicBezTo>
                <a:cubicBezTo>
                  <a:pt x="58" y="421"/>
                  <a:pt x="69" y="412"/>
                  <a:pt x="84" y="403"/>
                </a:cubicBezTo>
                <a:cubicBezTo>
                  <a:pt x="92" y="419"/>
                  <a:pt x="99" y="431"/>
                  <a:pt x="105" y="442"/>
                </a:cubicBezTo>
                <a:cubicBezTo>
                  <a:pt x="111" y="452"/>
                  <a:pt x="123" y="469"/>
                  <a:pt x="139" y="491"/>
                </a:cubicBezTo>
                <a:cubicBezTo>
                  <a:pt x="127" y="501"/>
                  <a:pt x="117" y="508"/>
                  <a:pt x="109" y="5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45203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66875" y="1844675"/>
            <a:ext cx="9721850" cy="1387622"/>
          </a:xfrm>
        </p:spPr>
        <p:txBody>
          <a:bodyPr anchor="b"/>
          <a:lstStyle>
            <a:lvl1pPr algn="l"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[Presentation title] maximum 2 lines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66874" y="3528310"/>
            <a:ext cx="9721851" cy="384471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[Presentation subtitle] maximum 1 line</a:t>
            </a:r>
            <a:endParaRPr lang="en-AU" dirty="0" smtClean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F307F97-346A-4447-A3CB-7E9ED7B73C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91" y="628668"/>
            <a:ext cx="3600000" cy="61190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1388725" y="1016000"/>
            <a:ext cx="803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5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-1051954" y="3699907"/>
            <a:ext cx="4068764" cy="358297"/>
          </a:xfrm>
        </p:spPr>
        <p:txBody>
          <a:bodyPr/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en-US" dirty="0" smtClean="0"/>
              <a:t>[Authoring area]</a:t>
            </a:r>
            <a:endParaRPr lang="en-AU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1" hasCustomPrompt="1"/>
          </p:nvPr>
        </p:nvSpPr>
        <p:spPr>
          <a:xfrm>
            <a:off x="1666875" y="4215882"/>
            <a:ext cx="10525125" cy="2642118"/>
          </a:xfrm>
          <a:blipFill dpi="0" rotWithShape="1">
            <a:blip r:embed="rId3"/>
            <a:srcRect/>
            <a:tile tx="0" ty="6350000" sx="87000" sy="87000" flip="none" algn="tl"/>
          </a:blipFill>
        </p:spPr>
        <p:txBody>
          <a:bodyPr/>
          <a:lstStyle>
            <a:lvl1pPr marL="180975" indent="0">
              <a:buNone/>
              <a:defRPr baseline="0"/>
            </a:lvl1pPr>
          </a:lstStyle>
          <a:p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666874" y="1455626"/>
            <a:ext cx="1452563" cy="146729"/>
          </a:xfrm>
        </p:spPr>
        <p:txBody>
          <a:bodyPr>
            <a:normAutofit/>
          </a:bodyPr>
          <a:lstStyle>
            <a:lvl1pPr marL="0" indent="0" algn="l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 smtClean="0"/>
              <a:t>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9381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Picture - Dar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1" hasCustomPrompt="1"/>
          </p:nvPr>
        </p:nvSpPr>
        <p:spPr>
          <a:xfrm>
            <a:off x="1666875" y="4215882"/>
            <a:ext cx="10525125" cy="2642118"/>
          </a:xfrm>
          <a:blipFill dpi="0" rotWithShape="1">
            <a:blip r:embed="rId2"/>
            <a:srcRect/>
            <a:tile tx="0" ty="6350000" sx="87000" sy="87000" flip="none" algn="tl"/>
          </a:blipFill>
        </p:spPr>
        <p:txBody>
          <a:bodyPr/>
          <a:lstStyle>
            <a:lvl1pPr marL="180975" indent="0">
              <a:buNone/>
              <a:defRPr baseline="0"/>
            </a:lvl1pPr>
          </a:lstStyle>
          <a:p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66875" y="1844675"/>
            <a:ext cx="9721850" cy="1387622"/>
          </a:xfrm>
        </p:spPr>
        <p:txBody>
          <a:bodyPr anchor="b"/>
          <a:lstStyle>
            <a:lvl1pPr algn="l"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[Presentation title] maximum 2 lines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66874" y="3528310"/>
            <a:ext cx="9721851" cy="384471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[Presentation subtitle] maximum 1 line</a:t>
            </a:r>
            <a:endParaRPr lang="en-AU" dirty="0" smtClean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-1051954" y="3699907"/>
            <a:ext cx="4068764" cy="358297"/>
          </a:xfrm>
        </p:spPr>
        <p:txBody>
          <a:bodyPr/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en-US" dirty="0" smtClean="0"/>
              <a:t>[Authoring area]</a:t>
            </a:r>
            <a:endParaRPr lang="en-AU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F307F97-346A-4447-A3CB-7E9ED7B73C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3275" y="628668"/>
            <a:ext cx="3600000" cy="618130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11388725" y="1016000"/>
            <a:ext cx="8032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666874" y="1455626"/>
            <a:ext cx="1452563" cy="146729"/>
          </a:xfrm>
        </p:spPr>
        <p:txBody>
          <a:bodyPr>
            <a:normAutofit/>
          </a:bodyPr>
          <a:lstStyle>
            <a:lvl1pPr marL="0" indent="0" algn="l">
              <a:buNone/>
              <a:defRPr sz="100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AU" dirty="0" smtClean="0"/>
              <a:t>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932911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66876" y="1844675"/>
            <a:ext cx="9721850" cy="1427323"/>
          </a:xfrm>
        </p:spPr>
        <p:txBody>
          <a:bodyPr anchor="b"/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[Chapter heading] maximum 2 lines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666875" y="3560923"/>
            <a:ext cx="9721849" cy="1363414"/>
          </a:xfrm>
        </p:spPr>
        <p:txBody>
          <a:bodyPr/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[Section subtitle] maximum 4 lines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5369718" y="381569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AU" dirty="0" smtClean="0"/>
              <a:t>CLASSIFICATION</a:t>
            </a:r>
            <a:endParaRPr lang="en-AU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369718" y="6119631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AU" dirty="0" smtClean="0"/>
              <a:t>CLASSIFICATION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algn="r"/>
            <a:r>
              <a:rPr lang="en-AU" smtClean="0"/>
              <a:t>29 May, 2024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PM&amp;C  |  Office for Women  |  National Women’s Alliances grant opportunity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l"/>
            <a:r>
              <a:rPr lang="en-AU" smtClean="0"/>
              <a:t>|  </a:t>
            </a:r>
            <a:fld id="{321CA817-A6CD-4F72-B3BC-AB261A5E64B6}" type="slidenum">
              <a:rPr lang="en-AU" smtClean="0"/>
              <a:pPr algn="l"/>
              <a:t>‹#›</a:t>
            </a:fld>
            <a:endParaRPr lang="en-AU" dirty="0"/>
          </a:p>
        </p:txBody>
      </p:sp>
      <p:sp>
        <p:nvSpPr>
          <p:cNvPr id="14" name="Freeform 5"/>
          <p:cNvSpPr>
            <a:spLocks noEditPoints="1"/>
          </p:cNvSpPr>
          <p:nvPr userDrawn="1"/>
        </p:nvSpPr>
        <p:spPr bwMode="auto">
          <a:xfrm>
            <a:off x="11509739" y="187326"/>
            <a:ext cx="572298" cy="695373"/>
          </a:xfrm>
          <a:custGeom>
            <a:avLst/>
            <a:gdLst>
              <a:gd name="T0" fmla="*/ 152 w 546"/>
              <a:gd name="T1" fmla="*/ 131 h 664"/>
              <a:gd name="T2" fmla="*/ 121 w 546"/>
              <a:gd name="T3" fmla="*/ 19 h 664"/>
              <a:gd name="T4" fmla="*/ 194 w 546"/>
              <a:gd name="T5" fmla="*/ 44 h 664"/>
              <a:gd name="T6" fmla="*/ 109 w 546"/>
              <a:gd name="T7" fmla="*/ 511 h 664"/>
              <a:gd name="T8" fmla="*/ 38 w 546"/>
              <a:gd name="T9" fmla="*/ 465 h 664"/>
              <a:gd name="T10" fmla="*/ 105 w 546"/>
              <a:gd name="T11" fmla="*/ 442 h 664"/>
              <a:gd name="T12" fmla="*/ 97 w 546"/>
              <a:gd name="T13" fmla="*/ 340 h 664"/>
              <a:gd name="T14" fmla="*/ 127 w 546"/>
              <a:gd name="T15" fmla="*/ 286 h 664"/>
              <a:gd name="T16" fmla="*/ 145 w 546"/>
              <a:gd name="T17" fmla="*/ 349 h 664"/>
              <a:gd name="T18" fmla="*/ 509 w 546"/>
              <a:gd name="T19" fmla="*/ 161 h 664"/>
              <a:gd name="T20" fmla="*/ 546 w 546"/>
              <a:gd name="T21" fmla="*/ 123 h 664"/>
              <a:gd name="T22" fmla="*/ 380 w 546"/>
              <a:gd name="T23" fmla="*/ 319 h 664"/>
              <a:gd name="T24" fmla="*/ 245 w 546"/>
              <a:gd name="T25" fmla="*/ 72 h 664"/>
              <a:gd name="T26" fmla="*/ 142 w 546"/>
              <a:gd name="T27" fmla="*/ 0 h 664"/>
              <a:gd name="T28" fmla="*/ 56 w 546"/>
              <a:gd name="T29" fmla="*/ 7 h 664"/>
              <a:gd name="T30" fmla="*/ 84 w 546"/>
              <a:gd name="T31" fmla="*/ 214 h 664"/>
              <a:gd name="T32" fmla="*/ 47 w 546"/>
              <a:gd name="T33" fmla="*/ 253 h 664"/>
              <a:gd name="T34" fmla="*/ 158 w 546"/>
              <a:gd name="T35" fmla="*/ 253 h 664"/>
              <a:gd name="T36" fmla="*/ 121 w 546"/>
              <a:gd name="T37" fmla="*/ 214 h 664"/>
              <a:gd name="T38" fmla="*/ 164 w 546"/>
              <a:gd name="T39" fmla="*/ 144 h 664"/>
              <a:gd name="T40" fmla="*/ 235 w 546"/>
              <a:gd name="T41" fmla="*/ 127 h 664"/>
              <a:gd name="T42" fmla="*/ 248 w 546"/>
              <a:gd name="T43" fmla="*/ 331 h 664"/>
              <a:gd name="T44" fmla="*/ 181 w 546"/>
              <a:gd name="T45" fmla="*/ 369 h 664"/>
              <a:gd name="T46" fmla="*/ 199 w 546"/>
              <a:gd name="T47" fmla="*/ 397 h 664"/>
              <a:gd name="T48" fmla="*/ 164 w 546"/>
              <a:gd name="T49" fmla="*/ 353 h 664"/>
              <a:gd name="T50" fmla="*/ 127 w 546"/>
              <a:gd name="T51" fmla="*/ 273 h 664"/>
              <a:gd name="T52" fmla="*/ 65 w 546"/>
              <a:gd name="T53" fmla="*/ 358 h 664"/>
              <a:gd name="T54" fmla="*/ 0 w 546"/>
              <a:gd name="T55" fmla="*/ 482 h 664"/>
              <a:gd name="T56" fmla="*/ 107 w 546"/>
              <a:gd name="T57" fmla="*/ 530 h 664"/>
              <a:gd name="T58" fmla="*/ 214 w 546"/>
              <a:gd name="T59" fmla="*/ 538 h 664"/>
              <a:gd name="T60" fmla="*/ 258 w 546"/>
              <a:gd name="T61" fmla="*/ 532 h 664"/>
              <a:gd name="T62" fmla="*/ 446 w 546"/>
              <a:gd name="T63" fmla="*/ 648 h 664"/>
              <a:gd name="T64" fmla="*/ 443 w 546"/>
              <a:gd name="T65" fmla="*/ 636 h 664"/>
              <a:gd name="T66" fmla="*/ 313 w 546"/>
              <a:gd name="T67" fmla="*/ 593 h 664"/>
              <a:gd name="T68" fmla="*/ 346 w 546"/>
              <a:gd name="T69" fmla="*/ 419 h 664"/>
              <a:gd name="T70" fmla="*/ 480 w 546"/>
              <a:gd name="T71" fmla="*/ 480 h 664"/>
              <a:gd name="T72" fmla="*/ 473 w 546"/>
              <a:gd name="T73" fmla="*/ 392 h 664"/>
              <a:gd name="T74" fmla="*/ 446 w 546"/>
              <a:gd name="T75" fmla="*/ 405 h 664"/>
              <a:gd name="T76" fmla="*/ 275 w 546"/>
              <a:gd name="T77" fmla="*/ 460 h 664"/>
              <a:gd name="T78" fmla="*/ 253 w 546"/>
              <a:gd name="T79" fmla="*/ 502 h 664"/>
              <a:gd name="T80" fmla="*/ 175 w 546"/>
              <a:gd name="T81" fmla="*/ 474 h 664"/>
              <a:gd name="T82" fmla="*/ 258 w 546"/>
              <a:gd name="T83" fmla="*/ 376 h 664"/>
              <a:gd name="T84" fmla="*/ 293 w 546"/>
              <a:gd name="T85" fmla="*/ 369 h 664"/>
              <a:gd name="T86" fmla="*/ 265 w 546"/>
              <a:gd name="T87" fmla="*/ 157 h 664"/>
              <a:gd name="T88" fmla="*/ 472 w 546"/>
              <a:gd name="T89" fmla="*/ 157 h 664"/>
              <a:gd name="T90" fmla="*/ 445 w 546"/>
              <a:gd name="T91" fmla="*/ 369 h 664"/>
              <a:gd name="T92" fmla="*/ 546 w 546"/>
              <a:gd name="T93" fmla="*/ 376 h 664"/>
              <a:gd name="T94" fmla="*/ 515 w 546"/>
              <a:gd name="T95" fmla="*/ 361 h 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546" h="664">
                <a:moveTo>
                  <a:pt x="201" y="76"/>
                </a:moveTo>
                <a:cubicBezTo>
                  <a:pt x="201" y="92"/>
                  <a:pt x="196" y="105"/>
                  <a:pt x="186" y="116"/>
                </a:cubicBezTo>
                <a:cubicBezTo>
                  <a:pt x="177" y="126"/>
                  <a:pt x="165" y="131"/>
                  <a:pt x="152" y="131"/>
                </a:cubicBezTo>
                <a:cubicBezTo>
                  <a:pt x="148" y="131"/>
                  <a:pt x="144" y="131"/>
                  <a:pt x="139" y="130"/>
                </a:cubicBezTo>
                <a:cubicBezTo>
                  <a:pt x="133" y="130"/>
                  <a:pt x="127" y="129"/>
                  <a:pt x="121" y="127"/>
                </a:cubicBezTo>
                <a:cubicBezTo>
                  <a:pt x="121" y="19"/>
                  <a:pt x="121" y="19"/>
                  <a:pt x="121" y="19"/>
                </a:cubicBezTo>
                <a:cubicBezTo>
                  <a:pt x="131" y="17"/>
                  <a:pt x="139" y="15"/>
                  <a:pt x="146" y="15"/>
                </a:cubicBezTo>
                <a:cubicBezTo>
                  <a:pt x="156" y="15"/>
                  <a:pt x="166" y="18"/>
                  <a:pt x="174" y="23"/>
                </a:cubicBezTo>
                <a:cubicBezTo>
                  <a:pt x="183" y="27"/>
                  <a:pt x="189" y="35"/>
                  <a:pt x="194" y="44"/>
                </a:cubicBezTo>
                <a:cubicBezTo>
                  <a:pt x="199" y="54"/>
                  <a:pt x="201" y="64"/>
                  <a:pt x="201" y="76"/>
                </a:cubicBezTo>
                <a:moveTo>
                  <a:pt x="139" y="491"/>
                </a:moveTo>
                <a:cubicBezTo>
                  <a:pt x="126" y="501"/>
                  <a:pt x="116" y="508"/>
                  <a:pt x="109" y="511"/>
                </a:cubicBezTo>
                <a:cubicBezTo>
                  <a:pt x="102" y="514"/>
                  <a:pt x="94" y="516"/>
                  <a:pt x="86" y="516"/>
                </a:cubicBezTo>
                <a:cubicBezTo>
                  <a:pt x="72" y="516"/>
                  <a:pt x="60" y="510"/>
                  <a:pt x="51" y="500"/>
                </a:cubicBezTo>
                <a:cubicBezTo>
                  <a:pt x="43" y="490"/>
                  <a:pt x="38" y="479"/>
                  <a:pt x="38" y="465"/>
                </a:cubicBezTo>
                <a:cubicBezTo>
                  <a:pt x="38" y="453"/>
                  <a:pt x="42" y="442"/>
                  <a:pt x="50" y="431"/>
                </a:cubicBezTo>
                <a:cubicBezTo>
                  <a:pt x="57" y="421"/>
                  <a:pt x="69" y="412"/>
                  <a:pt x="84" y="403"/>
                </a:cubicBezTo>
                <a:cubicBezTo>
                  <a:pt x="91" y="418"/>
                  <a:pt x="98" y="431"/>
                  <a:pt x="105" y="442"/>
                </a:cubicBezTo>
                <a:cubicBezTo>
                  <a:pt x="111" y="452"/>
                  <a:pt x="122" y="468"/>
                  <a:pt x="139" y="491"/>
                </a:cubicBezTo>
                <a:moveTo>
                  <a:pt x="110" y="374"/>
                </a:moveTo>
                <a:cubicBezTo>
                  <a:pt x="104" y="359"/>
                  <a:pt x="99" y="348"/>
                  <a:pt x="97" y="340"/>
                </a:cubicBezTo>
                <a:cubicBezTo>
                  <a:pt x="95" y="333"/>
                  <a:pt x="94" y="326"/>
                  <a:pt x="94" y="320"/>
                </a:cubicBezTo>
                <a:cubicBezTo>
                  <a:pt x="94" y="312"/>
                  <a:pt x="97" y="305"/>
                  <a:pt x="102" y="298"/>
                </a:cubicBezTo>
                <a:cubicBezTo>
                  <a:pt x="108" y="290"/>
                  <a:pt x="116" y="286"/>
                  <a:pt x="127" y="286"/>
                </a:cubicBezTo>
                <a:cubicBezTo>
                  <a:pt x="135" y="286"/>
                  <a:pt x="142" y="289"/>
                  <a:pt x="148" y="295"/>
                </a:cubicBezTo>
                <a:cubicBezTo>
                  <a:pt x="153" y="301"/>
                  <a:pt x="156" y="308"/>
                  <a:pt x="156" y="317"/>
                </a:cubicBezTo>
                <a:cubicBezTo>
                  <a:pt x="156" y="329"/>
                  <a:pt x="152" y="339"/>
                  <a:pt x="145" y="349"/>
                </a:cubicBezTo>
                <a:cubicBezTo>
                  <a:pt x="137" y="358"/>
                  <a:pt x="125" y="366"/>
                  <a:pt x="110" y="374"/>
                </a:cubicBezTo>
                <a:moveTo>
                  <a:pt x="509" y="331"/>
                </a:moveTo>
                <a:cubicBezTo>
                  <a:pt x="509" y="161"/>
                  <a:pt x="509" y="161"/>
                  <a:pt x="509" y="161"/>
                </a:cubicBezTo>
                <a:cubicBezTo>
                  <a:pt x="509" y="146"/>
                  <a:pt x="511" y="137"/>
                  <a:pt x="514" y="133"/>
                </a:cubicBezTo>
                <a:cubicBezTo>
                  <a:pt x="518" y="126"/>
                  <a:pt x="526" y="123"/>
                  <a:pt x="537" y="123"/>
                </a:cubicBezTo>
                <a:cubicBezTo>
                  <a:pt x="546" y="123"/>
                  <a:pt x="546" y="123"/>
                  <a:pt x="546" y="123"/>
                </a:cubicBezTo>
                <a:cubicBezTo>
                  <a:pt x="546" y="116"/>
                  <a:pt x="546" y="116"/>
                  <a:pt x="546" y="116"/>
                </a:cubicBezTo>
                <a:cubicBezTo>
                  <a:pt x="472" y="116"/>
                  <a:pt x="472" y="116"/>
                  <a:pt x="472" y="116"/>
                </a:cubicBezTo>
                <a:cubicBezTo>
                  <a:pt x="380" y="319"/>
                  <a:pt x="380" y="319"/>
                  <a:pt x="380" y="319"/>
                </a:cubicBezTo>
                <a:cubicBezTo>
                  <a:pt x="285" y="116"/>
                  <a:pt x="285" y="116"/>
                  <a:pt x="285" y="116"/>
                </a:cubicBezTo>
                <a:cubicBezTo>
                  <a:pt x="231" y="116"/>
                  <a:pt x="231" y="116"/>
                  <a:pt x="231" y="116"/>
                </a:cubicBezTo>
                <a:cubicBezTo>
                  <a:pt x="240" y="104"/>
                  <a:pt x="245" y="89"/>
                  <a:pt x="245" y="72"/>
                </a:cubicBezTo>
                <a:cubicBezTo>
                  <a:pt x="245" y="56"/>
                  <a:pt x="240" y="43"/>
                  <a:pt x="231" y="31"/>
                </a:cubicBezTo>
                <a:cubicBezTo>
                  <a:pt x="222" y="20"/>
                  <a:pt x="210" y="12"/>
                  <a:pt x="197" y="7"/>
                </a:cubicBezTo>
                <a:cubicBezTo>
                  <a:pt x="183" y="2"/>
                  <a:pt x="165" y="0"/>
                  <a:pt x="142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7" y="7"/>
                  <a:pt x="47" y="7"/>
                  <a:pt x="47" y="7"/>
                </a:cubicBezTo>
                <a:cubicBezTo>
                  <a:pt x="56" y="7"/>
                  <a:pt x="56" y="7"/>
                  <a:pt x="56" y="7"/>
                </a:cubicBezTo>
                <a:cubicBezTo>
                  <a:pt x="66" y="7"/>
                  <a:pt x="74" y="10"/>
                  <a:pt x="79" y="15"/>
                </a:cubicBezTo>
                <a:cubicBezTo>
                  <a:pt x="82" y="19"/>
                  <a:pt x="84" y="30"/>
                  <a:pt x="84" y="46"/>
                </a:cubicBezTo>
                <a:cubicBezTo>
                  <a:pt x="84" y="214"/>
                  <a:pt x="84" y="214"/>
                  <a:pt x="84" y="214"/>
                </a:cubicBezTo>
                <a:cubicBezTo>
                  <a:pt x="84" y="229"/>
                  <a:pt x="82" y="238"/>
                  <a:pt x="80" y="242"/>
                </a:cubicBezTo>
                <a:cubicBezTo>
                  <a:pt x="75" y="249"/>
                  <a:pt x="67" y="253"/>
                  <a:pt x="56" y="253"/>
                </a:cubicBezTo>
                <a:cubicBezTo>
                  <a:pt x="47" y="253"/>
                  <a:pt x="47" y="253"/>
                  <a:pt x="47" y="253"/>
                </a:cubicBezTo>
                <a:cubicBezTo>
                  <a:pt x="47" y="260"/>
                  <a:pt x="47" y="260"/>
                  <a:pt x="47" y="260"/>
                </a:cubicBezTo>
                <a:cubicBezTo>
                  <a:pt x="158" y="260"/>
                  <a:pt x="158" y="260"/>
                  <a:pt x="158" y="260"/>
                </a:cubicBezTo>
                <a:cubicBezTo>
                  <a:pt x="158" y="253"/>
                  <a:pt x="158" y="253"/>
                  <a:pt x="158" y="253"/>
                </a:cubicBezTo>
                <a:cubicBezTo>
                  <a:pt x="148" y="253"/>
                  <a:pt x="148" y="253"/>
                  <a:pt x="148" y="253"/>
                </a:cubicBezTo>
                <a:cubicBezTo>
                  <a:pt x="138" y="253"/>
                  <a:pt x="131" y="250"/>
                  <a:pt x="126" y="245"/>
                </a:cubicBezTo>
                <a:cubicBezTo>
                  <a:pt x="122" y="241"/>
                  <a:pt x="121" y="230"/>
                  <a:pt x="121" y="214"/>
                </a:cubicBezTo>
                <a:cubicBezTo>
                  <a:pt x="121" y="138"/>
                  <a:pt x="121" y="138"/>
                  <a:pt x="121" y="138"/>
                </a:cubicBezTo>
                <a:cubicBezTo>
                  <a:pt x="129" y="140"/>
                  <a:pt x="137" y="141"/>
                  <a:pt x="144" y="142"/>
                </a:cubicBezTo>
                <a:cubicBezTo>
                  <a:pt x="151" y="143"/>
                  <a:pt x="158" y="144"/>
                  <a:pt x="164" y="144"/>
                </a:cubicBezTo>
                <a:cubicBezTo>
                  <a:pt x="190" y="144"/>
                  <a:pt x="210" y="137"/>
                  <a:pt x="224" y="124"/>
                </a:cubicBezTo>
                <a:cubicBezTo>
                  <a:pt x="224" y="124"/>
                  <a:pt x="224" y="124"/>
                  <a:pt x="224" y="124"/>
                </a:cubicBezTo>
                <a:cubicBezTo>
                  <a:pt x="228" y="124"/>
                  <a:pt x="232" y="125"/>
                  <a:pt x="235" y="127"/>
                </a:cubicBezTo>
                <a:cubicBezTo>
                  <a:pt x="239" y="129"/>
                  <a:pt x="243" y="132"/>
                  <a:pt x="245" y="136"/>
                </a:cubicBezTo>
                <a:cubicBezTo>
                  <a:pt x="247" y="141"/>
                  <a:pt x="248" y="149"/>
                  <a:pt x="248" y="161"/>
                </a:cubicBezTo>
                <a:cubicBezTo>
                  <a:pt x="248" y="331"/>
                  <a:pt x="248" y="331"/>
                  <a:pt x="248" y="331"/>
                </a:cubicBezTo>
                <a:cubicBezTo>
                  <a:pt x="248" y="345"/>
                  <a:pt x="247" y="355"/>
                  <a:pt x="244" y="359"/>
                </a:cubicBezTo>
                <a:cubicBezTo>
                  <a:pt x="240" y="365"/>
                  <a:pt x="232" y="369"/>
                  <a:pt x="221" y="369"/>
                </a:cubicBezTo>
                <a:cubicBezTo>
                  <a:pt x="181" y="369"/>
                  <a:pt x="181" y="369"/>
                  <a:pt x="181" y="369"/>
                </a:cubicBezTo>
                <a:cubicBezTo>
                  <a:pt x="181" y="376"/>
                  <a:pt x="181" y="376"/>
                  <a:pt x="181" y="376"/>
                </a:cubicBezTo>
                <a:cubicBezTo>
                  <a:pt x="186" y="376"/>
                  <a:pt x="190" y="378"/>
                  <a:pt x="193" y="382"/>
                </a:cubicBezTo>
                <a:cubicBezTo>
                  <a:pt x="197" y="386"/>
                  <a:pt x="199" y="391"/>
                  <a:pt x="199" y="397"/>
                </a:cubicBezTo>
                <a:cubicBezTo>
                  <a:pt x="199" y="415"/>
                  <a:pt x="188" y="437"/>
                  <a:pt x="166" y="463"/>
                </a:cubicBezTo>
                <a:cubicBezTo>
                  <a:pt x="149" y="440"/>
                  <a:pt x="132" y="414"/>
                  <a:pt x="116" y="386"/>
                </a:cubicBezTo>
                <a:cubicBezTo>
                  <a:pt x="139" y="374"/>
                  <a:pt x="155" y="363"/>
                  <a:pt x="164" y="353"/>
                </a:cubicBezTo>
                <a:cubicBezTo>
                  <a:pt x="173" y="343"/>
                  <a:pt x="178" y="331"/>
                  <a:pt x="178" y="318"/>
                </a:cubicBezTo>
                <a:cubicBezTo>
                  <a:pt x="178" y="305"/>
                  <a:pt x="173" y="295"/>
                  <a:pt x="164" y="286"/>
                </a:cubicBezTo>
                <a:cubicBezTo>
                  <a:pt x="154" y="277"/>
                  <a:pt x="142" y="273"/>
                  <a:pt x="127" y="273"/>
                </a:cubicBezTo>
                <a:cubicBezTo>
                  <a:pt x="112" y="273"/>
                  <a:pt x="98" y="277"/>
                  <a:pt x="86" y="286"/>
                </a:cubicBezTo>
                <a:cubicBezTo>
                  <a:pt x="70" y="297"/>
                  <a:pt x="62" y="313"/>
                  <a:pt x="62" y="335"/>
                </a:cubicBezTo>
                <a:cubicBezTo>
                  <a:pt x="62" y="342"/>
                  <a:pt x="63" y="350"/>
                  <a:pt x="65" y="358"/>
                </a:cubicBezTo>
                <a:cubicBezTo>
                  <a:pt x="67" y="367"/>
                  <a:pt x="71" y="377"/>
                  <a:pt x="77" y="390"/>
                </a:cubicBezTo>
                <a:cubicBezTo>
                  <a:pt x="47" y="406"/>
                  <a:pt x="27" y="422"/>
                  <a:pt x="16" y="437"/>
                </a:cubicBezTo>
                <a:cubicBezTo>
                  <a:pt x="5" y="452"/>
                  <a:pt x="0" y="467"/>
                  <a:pt x="0" y="482"/>
                </a:cubicBezTo>
                <a:cubicBezTo>
                  <a:pt x="0" y="498"/>
                  <a:pt x="6" y="511"/>
                  <a:pt x="18" y="522"/>
                </a:cubicBezTo>
                <a:cubicBezTo>
                  <a:pt x="30" y="533"/>
                  <a:pt x="46" y="538"/>
                  <a:pt x="67" y="538"/>
                </a:cubicBezTo>
                <a:cubicBezTo>
                  <a:pt x="81" y="538"/>
                  <a:pt x="94" y="536"/>
                  <a:pt x="107" y="530"/>
                </a:cubicBezTo>
                <a:cubicBezTo>
                  <a:pt x="119" y="525"/>
                  <a:pt x="133" y="515"/>
                  <a:pt x="149" y="502"/>
                </a:cubicBezTo>
                <a:cubicBezTo>
                  <a:pt x="161" y="515"/>
                  <a:pt x="173" y="524"/>
                  <a:pt x="183" y="530"/>
                </a:cubicBezTo>
                <a:cubicBezTo>
                  <a:pt x="194" y="535"/>
                  <a:pt x="204" y="538"/>
                  <a:pt x="214" y="538"/>
                </a:cubicBezTo>
                <a:cubicBezTo>
                  <a:pt x="228" y="538"/>
                  <a:pt x="240" y="534"/>
                  <a:pt x="250" y="526"/>
                </a:cubicBezTo>
                <a:cubicBezTo>
                  <a:pt x="253" y="523"/>
                  <a:pt x="256" y="520"/>
                  <a:pt x="258" y="517"/>
                </a:cubicBezTo>
                <a:cubicBezTo>
                  <a:pt x="258" y="522"/>
                  <a:pt x="258" y="527"/>
                  <a:pt x="258" y="532"/>
                </a:cubicBezTo>
                <a:cubicBezTo>
                  <a:pt x="258" y="564"/>
                  <a:pt x="267" y="592"/>
                  <a:pt x="284" y="616"/>
                </a:cubicBezTo>
                <a:cubicBezTo>
                  <a:pt x="308" y="648"/>
                  <a:pt x="341" y="664"/>
                  <a:pt x="384" y="664"/>
                </a:cubicBezTo>
                <a:cubicBezTo>
                  <a:pt x="408" y="664"/>
                  <a:pt x="429" y="658"/>
                  <a:pt x="446" y="648"/>
                </a:cubicBezTo>
                <a:cubicBezTo>
                  <a:pt x="464" y="637"/>
                  <a:pt x="479" y="620"/>
                  <a:pt x="492" y="597"/>
                </a:cubicBezTo>
                <a:cubicBezTo>
                  <a:pt x="486" y="593"/>
                  <a:pt x="486" y="593"/>
                  <a:pt x="486" y="593"/>
                </a:cubicBezTo>
                <a:cubicBezTo>
                  <a:pt x="470" y="614"/>
                  <a:pt x="456" y="629"/>
                  <a:pt x="443" y="636"/>
                </a:cubicBezTo>
                <a:cubicBezTo>
                  <a:pt x="430" y="643"/>
                  <a:pt x="416" y="647"/>
                  <a:pt x="399" y="647"/>
                </a:cubicBezTo>
                <a:cubicBezTo>
                  <a:pt x="379" y="647"/>
                  <a:pt x="362" y="642"/>
                  <a:pt x="347" y="633"/>
                </a:cubicBezTo>
                <a:cubicBezTo>
                  <a:pt x="332" y="624"/>
                  <a:pt x="320" y="611"/>
                  <a:pt x="313" y="593"/>
                </a:cubicBezTo>
                <a:cubicBezTo>
                  <a:pt x="305" y="576"/>
                  <a:pt x="301" y="556"/>
                  <a:pt x="301" y="532"/>
                </a:cubicBezTo>
                <a:cubicBezTo>
                  <a:pt x="301" y="504"/>
                  <a:pt x="305" y="480"/>
                  <a:pt x="313" y="461"/>
                </a:cubicBezTo>
                <a:cubicBezTo>
                  <a:pt x="321" y="441"/>
                  <a:pt x="332" y="427"/>
                  <a:pt x="346" y="419"/>
                </a:cubicBezTo>
                <a:cubicBezTo>
                  <a:pt x="360" y="410"/>
                  <a:pt x="376" y="405"/>
                  <a:pt x="393" y="405"/>
                </a:cubicBezTo>
                <a:cubicBezTo>
                  <a:pt x="414" y="405"/>
                  <a:pt x="431" y="411"/>
                  <a:pt x="446" y="423"/>
                </a:cubicBezTo>
                <a:cubicBezTo>
                  <a:pt x="461" y="435"/>
                  <a:pt x="472" y="454"/>
                  <a:pt x="480" y="480"/>
                </a:cubicBezTo>
                <a:cubicBezTo>
                  <a:pt x="486" y="480"/>
                  <a:pt x="486" y="480"/>
                  <a:pt x="486" y="480"/>
                </a:cubicBezTo>
                <a:cubicBezTo>
                  <a:pt x="480" y="392"/>
                  <a:pt x="480" y="392"/>
                  <a:pt x="480" y="392"/>
                </a:cubicBezTo>
                <a:cubicBezTo>
                  <a:pt x="473" y="392"/>
                  <a:pt x="473" y="392"/>
                  <a:pt x="473" y="392"/>
                </a:cubicBezTo>
                <a:cubicBezTo>
                  <a:pt x="472" y="398"/>
                  <a:pt x="470" y="403"/>
                  <a:pt x="466" y="406"/>
                </a:cubicBezTo>
                <a:cubicBezTo>
                  <a:pt x="464" y="408"/>
                  <a:pt x="461" y="410"/>
                  <a:pt x="457" y="410"/>
                </a:cubicBezTo>
                <a:cubicBezTo>
                  <a:pt x="455" y="410"/>
                  <a:pt x="451" y="408"/>
                  <a:pt x="446" y="405"/>
                </a:cubicBezTo>
                <a:cubicBezTo>
                  <a:pt x="427" y="396"/>
                  <a:pt x="409" y="392"/>
                  <a:pt x="390" y="392"/>
                </a:cubicBezTo>
                <a:cubicBezTo>
                  <a:pt x="366" y="392"/>
                  <a:pt x="344" y="398"/>
                  <a:pt x="323" y="410"/>
                </a:cubicBezTo>
                <a:cubicBezTo>
                  <a:pt x="303" y="422"/>
                  <a:pt x="287" y="438"/>
                  <a:pt x="275" y="460"/>
                </a:cubicBezTo>
                <a:cubicBezTo>
                  <a:pt x="271" y="467"/>
                  <a:pt x="268" y="474"/>
                  <a:pt x="266" y="482"/>
                </a:cubicBezTo>
                <a:cubicBezTo>
                  <a:pt x="266" y="482"/>
                  <a:pt x="266" y="482"/>
                  <a:pt x="266" y="482"/>
                </a:cubicBezTo>
                <a:cubicBezTo>
                  <a:pt x="263" y="491"/>
                  <a:pt x="259" y="498"/>
                  <a:pt x="253" y="502"/>
                </a:cubicBezTo>
                <a:cubicBezTo>
                  <a:pt x="247" y="507"/>
                  <a:pt x="239" y="509"/>
                  <a:pt x="231" y="509"/>
                </a:cubicBezTo>
                <a:cubicBezTo>
                  <a:pt x="222" y="509"/>
                  <a:pt x="213" y="507"/>
                  <a:pt x="204" y="502"/>
                </a:cubicBezTo>
                <a:cubicBezTo>
                  <a:pt x="196" y="496"/>
                  <a:pt x="186" y="487"/>
                  <a:pt x="175" y="474"/>
                </a:cubicBezTo>
                <a:cubicBezTo>
                  <a:pt x="188" y="457"/>
                  <a:pt x="201" y="439"/>
                  <a:pt x="212" y="419"/>
                </a:cubicBezTo>
                <a:cubicBezTo>
                  <a:pt x="223" y="399"/>
                  <a:pt x="231" y="387"/>
                  <a:pt x="236" y="383"/>
                </a:cubicBezTo>
                <a:cubicBezTo>
                  <a:pt x="241" y="379"/>
                  <a:pt x="248" y="377"/>
                  <a:pt x="258" y="376"/>
                </a:cubicBezTo>
                <a:cubicBezTo>
                  <a:pt x="302" y="376"/>
                  <a:pt x="302" y="376"/>
                  <a:pt x="302" y="376"/>
                </a:cubicBezTo>
                <a:cubicBezTo>
                  <a:pt x="302" y="369"/>
                  <a:pt x="302" y="369"/>
                  <a:pt x="302" y="369"/>
                </a:cubicBezTo>
                <a:cubicBezTo>
                  <a:pt x="293" y="369"/>
                  <a:pt x="293" y="369"/>
                  <a:pt x="293" y="369"/>
                </a:cubicBezTo>
                <a:cubicBezTo>
                  <a:pt x="283" y="369"/>
                  <a:pt x="275" y="366"/>
                  <a:pt x="270" y="361"/>
                </a:cubicBezTo>
                <a:cubicBezTo>
                  <a:pt x="267" y="357"/>
                  <a:pt x="265" y="347"/>
                  <a:pt x="265" y="331"/>
                </a:cubicBezTo>
                <a:cubicBezTo>
                  <a:pt x="265" y="157"/>
                  <a:pt x="265" y="157"/>
                  <a:pt x="265" y="157"/>
                </a:cubicBezTo>
                <a:cubicBezTo>
                  <a:pt x="366" y="376"/>
                  <a:pt x="366" y="376"/>
                  <a:pt x="366" y="376"/>
                </a:cubicBezTo>
                <a:cubicBezTo>
                  <a:pt x="372" y="376"/>
                  <a:pt x="372" y="376"/>
                  <a:pt x="372" y="376"/>
                </a:cubicBezTo>
                <a:cubicBezTo>
                  <a:pt x="472" y="157"/>
                  <a:pt x="472" y="157"/>
                  <a:pt x="472" y="157"/>
                </a:cubicBezTo>
                <a:cubicBezTo>
                  <a:pt x="472" y="331"/>
                  <a:pt x="472" y="331"/>
                  <a:pt x="472" y="331"/>
                </a:cubicBezTo>
                <a:cubicBezTo>
                  <a:pt x="472" y="345"/>
                  <a:pt x="471" y="355"/>
                  <a:pt x="468" y="359"/>
                </a:cubicBezTo>
                <a:cubicBezTo>
                  <a:pt x="464" y="366"/>
                  <a:pt x="456" y="369"/>
                  <a:pt x="445" y="369"/>
                </a:cubicBezTo>
                <a:cubicBezTo>
                  <a:pt x="436" y="369"/>
                  <a:pt x="436" y="369"/>
                  <a:pt x="436" y="369"/>
                </a:cubicBezTo>
                <a:cubicBezTo>
                  <a:pt x="436" y="376"/>
                  <a:pt x="436" y="376"/>
                  <a:pt x="436" y="376"/>
                </a:cubicBezTo>
                <a:cubicBezTo>
                  <a:pt x="546" y="376"/>
                  <a:pt x="546" y="376"/>
                  <a:pt x="546" y="376"/>
                </a:cubicBezTo>
                <a:cubicBezTo>
                  <a:pt x="546" y="369"/>
                  <a:pt x="546" y="369"/>
                  <a:pt x="546" y="369"/>
                </a:cubicBezTo>
                <a:cubicBezTo>
                  <a:pt x="537" y="369"/>
                  <a:pt x="537" y="369"/>
                  <a:pt x="537" y="369"/>
                </a:cubicBezTo>
                <a:cubicBezTo>
                  <a:pt x="527" y="369"/>
                  <a:pt x="519" y="366"/>
                  <a:pt x="515" y="361"/>
                </a:cubicBezTo>
                <a:cubicBezTo>
                  <a:pt x="511" y="357"/>
                  <a:pt x="509" y="347"/>
                  <a:pt x="509" y="331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44939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- Dar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66876" y="1844675"/>
            <a:ext cx="9721850" cy="1427323"/>
          </a:xfrm>
        </p:spPr>
        <p:txBody>
          <a:bodyPr anchor="b"/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[Chapter heading] maximum 2 lines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666875" y="3560923"/>
            <a:ext cx="9721849" cy="1363414"/>
          </a:xfrm>
        </p:spPr>
        <p:txBody>
          <a:bodyPr/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[Section subtitle] maximum 4 lines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AU" smtClean="0"/>
              <a:t>29 May, 2024</a:t>
            </a:r>
            <a:endParaRPr lang="en-AU" dirty="0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PM&amp;C  |  Office for Women  |  National Women’s Alliances grant opportunity</a:t>
            </a:r>
            <a:endParaRPr lang="en-AU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 smtClean="0"/>
              <a:t>|  </a:t>
            </a:r>
            <a:fld id="{321CA817-A6CD-4F72-B3BC-AB261A5E64B6}" type="slidenum">
              <a:rPr lang="en-AU" smtClean="0"/>
              <a:pPr algn="l"/>
              <a:t>‹#›</a:t>
            </a:fld>
            <a:endParaRPr lang="en-AU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5369718" y="381569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AU" dirty="0" smtClean="0"/>
              <a:t>CLASSIFICATION</a:t>
            </a:r>
            <a:endParaRPr lang="en-AU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369718" y="6119631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AU" dirty="0" smtClean="0"/>
              <a:t>CLASSIFICATION</a:t>
            </a:r>
            <a:endParaRPr lang="en-AU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1388725" y="1016000"/>
            <a:ext cx="8032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 userDrawn="1"/>
        </p:nvSpPr>
        <p:spPr>
          <a:xfrm>
            <a:off x="1666875" y="6795903"/>
            <a:ext cx="10525125" cy="620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Freeform 5"/>
          <p:cNvSpPr>
            <a:spLocks noEditPoints="1"/>
          </p:cNvSpPr>
          <p:nvPr userDrawn="1"/>
        </p:nvSpPr>
        <p:spPr bwMode="auto">
          <a:xfrm>
            <a:off x="11509739" y="187326"/>
            <a:ext cx="572298" cy="695373"/>
          </a:xfrm>
          <a:custGeom>
            <a:avLst/>
            <a:gdLst>
              <a:gd name="T0" fmla="*/ 152 w 546"/>
              <a:gd name="T1" fmla="*/ 131 h 664"/>
              <a:gd name="T2" fmla="*/ 121 w 546"/>
              <a:gd name="T3" fmla="*/ 19 h 664"/>
              <a:gd name="T4" fmla="*/ 194 w 546"/>
              <a:gd name="T5" fmla="*/ 44 h 664"/>
              <a:gd name="T6" fmla="*/ 109 w 546"/>
              <a:gd name="T7" fmla="*/ 511 h 664"/>
              <a:gd name="T8" fmla="*/ 38 w 546"/>
              <a:gd name="T9" fmla="*/ 465 h 664"/>
              <a:gd name="T10" fmla="*/ 105 w 546"/>
              <a:gd name="T11" fmla="*/ 442 h 664"/>
              <a:gd name="T12" fmla="*/ 97 w 546"/>
              <a:gd name="T13" fmla="*/ 340 h 664"/>
              <a:gd name="T14" fmla="*/ 127 w 546"/>
              <a:gd name="T15" fmla="*/ 286 h 664"/>
              <a:gd name="T16" fmla="*/ 145 w 546"/>
              <a:gd name="T17" fmla="*/ 349 h 664"/>
              <a:gd name="T18" fmla="*/ 509 w 546"/>
              <a:gd name="T19" fmla="*/ 161 h 664"/>
              <a:gd name="T20" fmla="*/ 546 w 546"/>
              <a:gd name="T21" fmla="*/ 123 h 664"/>
              <a:gd name="T22" fmla="*/ 380 w 546"/>
              <a:gd name="T23" fmla="*/ 319 h 664"/>
              <a:gd name="T24" fmla="*/ 245 w 546"/>
              <a:gd name="T25" fmla="*/ 72 h 664"/>
              <a:gd name="T26" fmla="*/ 142 w 546"/>
              <a:gd name="T27" fmla="*/ 0 h 664"/>
              <a:gd name="T28" fmla="*/ 56 w 546"/>
              <a:gd name="T29" fmla="*/ 7 h 664"/>
              <a:gd name="T30" fmla="*/ 84 w 546"/>
              <a:gd name="T31" fmla="*/ 214 h 664"/>
              <a:gd name="T32" fmla="*/ 47 w 546"/>
              <a:gd name="T33" fmla="*/ 253 h 664"/>
              <a:gd name="T34" fmla="*/ 158 w 546"/>
              <a:gd name="T35" fmla="*/ 253 h 664"/>
              <a:gd name="T36" fmla="*/ 121 w 546"/>
              <a:gd name="T37" fmla="*/ 214 h 664"/>
              <a:gd name="T38" fmla="*/ 164 w 546"/>
              <a:gd name="T39" fmla="*/ 144 h 664"/>
              <a:gd name="T40" fmla="*/ 235 w 546"/>
              <a:gd name="T41" fmla="*/ 127 h 664"/>
              <a:gd name="T42" fmla="*/ 248 w 546"/>
              <a:gd name="T43" fmla="*/ 331 h 664"/>
              <a:gd name="T44" fmla="*/ 181 w 546"/>
              <a:gd name="T45" fmla="*/ 369 h 664"/>
              <a:gd name="T46" fmla="*/ 199 w 546"/>
              <a:gd name="T47" fmla="*/ 397 h 664"/>
              <a:gd name="T48" fmla="*/ 164 w 546"/>
              <a:gd name="T49" fmla="*/ 353 h 664"/>
              <a:gd name="T50" fmla="*/ 127 w 546"/>
              <a:gd name="T51" fmla="*/ 273 h 664"/>
              <a:gd name="T52" fmla="*/ 65 w 546"/>
              <a:gd name="T53" fmla="*/ 358 h 664"/>
              <a:gd name="T54" fmla="*/ 0 w 546"/>
              <a:gd name="T55" fmla="*/ 482 h 664"/>
              <a:gd name="T56" fmla="*/ 107 w 546"/>
              <a:gd name="T57" fmla="*/ 530 h 664"/>
              <a:gd name="T58" fmla="*/ 214 w 546"/>
              <a:gd name="T59" fmla="*/ 538 h 664"/>
              <a:gd name="T60" fmla="*/ 258 w 546"/>
              <a:gd name="T61" fmla="*/ 532 h 664"/>
              <a:gd name="T62" fmla="*/ 446 w 546"/>
              <a:gd name="T63" fmla="*/ 648 h 664"/>
              <a:gd name="T64" fmla="*/ 443 w 546"/>
              <a:gd name="T65" fmla="*/ 636 h 664"/>
              <a:gd name="T66" fmla="*/ 313 w 546"/>
              <a:gd name="T67" fmla="*/ 593 h 664"/>
              <a:gd name="T68" fmla="*/ 346 w 546"/>
              <a:gd name="T69" fmla="*/ 419 h 664"/>
              <a:gd name="T70" fmla="*/ 480 w 546"/>
              <a:gd name="T71" fmla="*/ 480 h 664"/>
              <a:gd name="T72" fmla="*/ 473 w 546"/>
              <a:gd name="T73" fmla="*/ 392 h 664"/>
              <a:gd name="T74" fmla="*/ 446 w 546"/>
              <a:gd name="T75" fmla="*/ 405 h 664"/>
              <a:gd name="T76" fmla="*/ 275 w 546"/>
              <a:gd name="T77" fmla="*/ 460 h 664"/>
              <a:gd name="T78" fmla="*/ 253 w 546"/>
              <a:gd name="T79" fmla="*/ 502 h 664"/>
              <a:gd name="T80" fmla="*/ 175 w 546"/>
              <a:gd name="T81" fmla="*/ 474 h 664"/>
              <a:gd name="T82" fmla="*/ 258 w 546"/>
              <a:gd name="T83" fmla="*/ 376 h 664"/>
              <a:gd name="T84" fmla="*/ 293 w 546"/>
              <a:gd name="T85" fmla="*/ 369 h 664"/>
              <a:gd name="T86" fmla="*/ 265 w 546"/>
              <a:gd name="T87" fmla="*/ 157 h 664"/>
              <a:gd name="T88" fmla="*/ 472 w 546"/>
              <a:gd name="T89" fmla="*/ 157 h 664"/>
              <a:gd name="T90" fmla="*/ 445 w 546"/>
              <a:gd name="T91" fmla="*/ 369 h 664"/>
              <a:gd name="T92" fmla="*/ 546 w 546"/>
              <a:gd name="T93" fmla="*/ 376 h 664"/>
              <a:gd name="T94" fmla="*/ 515 w 546"/>
              <a:gd name="T95" fmla="*/ 361 h 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546" h="664">
                <a:moveTo>
                  <a:pt x="201" y="76"/>
                </a:moveTo>
                <a:cubicBezTo>
                  <a:pt x="201" y="92"/>
                  <a:pt x="196" y="105"/>
                  <a:pt x="186" y="116"/>
                </a:cubicBezTo>
                <a:cubicBezTo>
                  <a:pt x="177" y="126"/>
                  <a:pt x="165" y="131"/>
                  <a:pt x="152" y="131"/>
                </a:cubicBezTo>
                <a:cubicBezTo>
                  <a:pt x="148" y="131"/>
                  <a:pt x="144" y="131"/>
                  <a:pt x="139" y="130"/>
                </a:cubicBezTo>
                <a:cubicBezTo>
                  <a:pt x="133" y="130"/>
                  <a:pt x="127" y="129"/>
                  <a:pt x="121" y="127"/>
                </a:cubicBezTo>
                <a:cubicBezTo>
                  <a:pt x="121" y="19"/>
                  <a:pt x="121" y="19"/>
                  <a:pt x="121" y="19"/>
                </a:cubicBezTo>
                <a:cubicBezTo>
                  <a:pt x="131" y="17"/>
                  <a:pt x="139" y="15"/>
                  <a:pt x="146" y="15"/>
                </a:cubicBezTo>
                <a:cubicBezTo>
                  <a:pt x="156" y="15"/>
                  <a:pt x="166" y="18"/>
                  <a:pt x="174" y="23"/>
                </a:cubicBezTo>
                <a:cubicBezTo>
                  <a:pt x="183" y="27"/>
                  <a:pt x="189" y="35"/>
                  <a:pt x="194" y="44"/>
                </a:cubicBezTo>
                <a:cubicBezTo>
                  <a:pt x="199" y="54"/>
                  <a:pt x="201" y="64"/>
                  <a:pt x="201" y="76"/>
                </a:cubicBezTo>
                <a:moveTo>
                  <a:pt x="139" y="491"/>
                </a:moveTo>
                <a:cubicBezTo>
                  <a:pt x="126" y="501"/>
                  <a:pt x="116" y="508"/>
                  <a:pt x="109" y="511"/>
                </a:cubicBezTo>
                <a:cubicBezTo>
                  <a:pt x="102" y="514"/>
                  <a:pt x="94" y="516"/>
                  <a:pt x="86" y="516"/>
                </a:cubicBezTo>
                <a:cubicBezTo>
                  <a:pt x="72" y="516"/>
                  <a:pt x="60" y="510"/>
                  <a:pt x="51" y="500"/>
                </a:cubicBezTo>
                <a:cubicBezTo>
                  <a:pt x="43" y="490"/>
                  <a:pt x="38" y="479"/>
                  <a:pt x="38" y="465"/>
                </a:cubicBezTo>
                <a:cubicBezTo>
                  <a:pt x="38" y="453"/>
                  <a:pt x="42" y="442"/>
                  <a:pt x="50" y="431"/>
                </a:cubicBezTo>
                <a:cubicBezTo>
                  <a:pt x="57" y="421"/>
                  <a:pt x="69" y="412"/>
                  <a:pt x="84" y="403"/>
                </a:cubicBezTo>
                <a:cubicBezTo>
                  <a:pt x="91" y="418"/>
                  <a:pt x="98" y="431"/>
                  <a:pt x="105" y="442"/>
                </a:cubicBezTo>
                <a:cubicBezTo>
                  <a:pt x="111" y="452"/>
                  <a:pt x="122" y="468"/>
                  <a:pt x="139" y="491"/>
                </a:cubicBezTo>
                <a:moveTo>
                  <a:pt x="110" y="374"/>
                </a:moveTo>
                <a:cubicBezTo>
                  <a:pt x="104" y="359"/>
                  <a:pt x="99" y="348"/>
                  <a:pt x="97" y="340"/>
                </a:cubicBezTo>
                <a:cubicBezTo>
                  <a:pt x="95" y="333"/>
                  <a:pt x="94" y="326"/>
                  <a:pt x="94" y="320"/>
                </a:cubicBezTo>
                <a:cubicBezTo>
                  <a:pt x="94" y="312"/>
                  <a:pt x="97" y="305"/>
                  <a:pt x="102" y="298"/>
                </a:cubicBezTo>
                <a:cubicBezTo>
                  <a:pt x="108" y="290"/>
                  <a:pt x="116" y="286"/>
                  <a:pt x="127" y="286"/>
                </a:cubicBezTo>
                <a:cubicBezTo>
                  <a:pt x="135" y="286"/>
                  <a:pt x="142" y="289"/>
                  <a:pt x="148" y="295"/>
                </a:cubicBezTo>
                <a:cubicBezTo>
                  <a:pt x="153" y="301"/>
                  <a:pt x="156" y="308"/>
                  <a:pt x="156" y="317"/>
                </a:cubicBezTo>
                <a:cubicBezTo>
                  <a:pt x="156" y="329"/>
                  <a:pt x="152" y="339"/>
                  <a:pt x="145" y="349"/>
                </a:cubicBezTo>
                <a:cubicBezTo>
                  <a:pt x="137" y="358"/>
                  <a:pt x="125" y="366"/>
                  <a:pt x="110" y="374"/>
                </a:cubicBezTo>
                <a:moveTo>
                  <a:pt x="509" y="331"/>
                </a:moveTo>
                <a:cubicBezTo>
                  <a:pt x="509" y="161"/>
                  <a:pt x="509" y="161"/>
                  <a:pt x="509" y="161"/>
                </a:cubicBezTo>
                <a:cubicBezTo>
                  <a:pt x="509" y="146"/>
                  <a:pt x="511" y="137"/>
                  <a:pt x="514" y="133"/>
                </a:cubicBezTo>
                <a:cubicBezTo>
                  <a:pt x="518" y="126"/>
                  <a:pt x="526" y="123"/>
                  <a:pt x="537" y="123"/>
                </a:cubicBezTo>
                <a:cubicBezTo>
                  <a:pt x="546" y="123"/>
                  <a:pt x="546" y="123"/>
                  <a:pt x="546" y="123"/>
                </a:cubicBezTo>
                <a:cubicBezTo>
                  <a:pt x="546" y="116"/>
                  <a:pt x="546" y="116"/>
                  <a:pt x="546" y="116"/>
                </a:cubicBezTo>
                <a:cubicBezTo>
                  <a:pt x="472" y="116"/>
                  <a:pt x="472" y="116"/>
                  <a:pt x="472" y="116"/>
                </a:cubicBezTo>
                <a:cubicBezTo>
                  <a:pt x="380" y="319"/>
                  <a:pt x="380" y="319"/>
                  <a:pt x="380" y="319"/>
                </a:cubicBezTo>
                <a:cubicBezTo>
                  <a:pt x="285" y="116"/>
                  <a:pt x="285" y="116"/>
                  <a:pt x="285" y="116"/>
                </a:cubicBezTo>
                <a:cubicBezTo>
                  <a:pt x="231" y="116"/>
                  <a:pt x="231" y="116"/>
                  <a:pt x="231" y="116"/>
                </a:cubicBezTo>
                <a:cubicBezTo>
                  <a:pt x="240" y="104"/>
                  <a:pt x="245" y="89"/>
                  <a:pt x="245" y="72"/>
                </a:cubicBezTo>
                <a:cubicBezTo>
                  <a:pt x="245" y="56"/>
                  <a:pt x="240" y="43"/>
                  <a:pt x="231" y="31"/>
                </a:cubicBezTo>
                <a:cubicBezTo>
                  <a:pt x="222" y="20"/>
                  <a:pt x="210" y="12"/>
                  <a:pt x="197" y="7"/>
                </a:cubicBezTo>
                <a:cubicBezTo>
                  <a:pt x="183" y="2"/>
                  <a:pt x="165" y="0"/>
                  <a:pt x="142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47" y="7"/>
                  <a:pt x="47" y="7"/>
                  <a:pt x="47" y="7"/>
                </a:cubicBezTo>
                <a:cubicBezTo>
                  <a:pt x="56" y="7"/>
                  <a:pt x="56" y="7"/>
                  <a:pt x="56" y="7"/>
                </a:cubicBezTo>
                <a:cubicBezTo>
                  <a:pt x="66" y="7"/>
                  <a:pt x="74" y="10"/>
                  <a:pt x="79" y="15"/>
                </a:cubicBezTo>
                <a:cubicBezTo>
                  <a:pt x="82" y="19"/>
                  <a:pt x="84" y="30"/>
                  <a:pt x="84" y="46"/>
                </a:cubicBezTo>
                <a:cubicBezTo>
                  <a:pt x="84" y="214"/>
                  <a:pt x="84" y="214"/>
                  <a:pt x="84" y="214"/>
                </a:cubicBezTo>
                <a:cubicBezTo>
                  <a:pt x="84" y="229"/>
                  <a:pt x="82" y="238"/>
                  <a:pt x="80" y="242"/>
                </a:cubicBezTo>
                <a:cubicBezTo>
                  <a:pt x="75" y="249"/>
                  <a:pt x="67" y="253"/>
                  <a:pt x="56" y="253"/>
                </a:cubicBezTo>
                <a:cubicBezTo>
                  <a:pt x="47" y="253"/>
                  <a:pt x="47" y="253"/>
                  <a:pt x="47" y="253"/>
                </a:cubicBezTo>
                <a:cubicBezTo>
                  <a:pt x="47" y="260"/>
                  <a:pt x="47" y="260"/>
                  <a:pt x="47" y="260"/>
                </a:cubicBezTo>
                <a:cubicBezTo>
                  <a:pt x="158" y="260"/>
                  <a:pt x="158" y="260"/>
                  <a:pt x="158" y="260"/>
                </a:cubicBezTo>
                <a:cubicBezTo>
                  <a:pt x="158" y="253"/>
                  <a:pt x="158" y="253"/>
                  <a:pt x="158" y="253"/>
                </a:cubicBezTo>
                <a:cubicBezTo>
                  <a:pt x="148" y="253"/>
                  <a:pt x="148" y="253"/>
                  <a:pt x="148" y="253"/>
                </a:cubicBezTo>
                <a:cubicBezTo>
                  <a:pt x="138" y="253"/>
                  <a:pt x="131" y="250"/>
                  <a:pt x="126" y="245"/>
                </a:cubicBezTo>
                <a:cubicBezTo>
                  <a:pt x="122" y="241"/>
                  <a:pt x="121" y="230"/>
                  <a:pt x="121" y="214"/>
                </a:cubicBezTo>
                <a:cubicBezTo>
                  <a:pt x="121" y="138"/>
                  <a:pt x="121" y="138"/>
                  <a:pt x="121" y="138"/>
                </a:cubicBezTo>
                <a:cubicBezTo>
                  <a:pt x="129" y="140"/>
                  <a:pt x="137" y="141"/>
                  <a:pt x="144" y="142"/>
                </a:cubicBezTo>
                <a:cubicBezTo>
                  <a:pt x="151" y="143"/>
                  <a:pt x="158" y="144"/>
                  <a:pt x="164" y="144"/>
                </a:cubicBezTo>
                <a:cubicBezTo>
                  <a:pt x="190" y="144"/>
                  <a:pt x="210" y="137"/>
                  <a:pt x="224" y="124"/>
                </a:cubicBezTo>
                <a:cubicBezTo>
                  <a:pt x="224" y="124"/>
                  <a:pt x="224" y="124"/>
                  <a:pt x="224" y="124"/>
                </a:cubicBezTo>
                <a:cubicBezTo>
                  <a:pt x="228" y="124"/>
                  <a:pt x="232" y="125"/>
                  <a:pt x="235" y="127"/>
                </a:cubicBezTo>
                <a:cubicBezTo>
                  <a:pt x="239" y="129"/>
                  <a:pt x="243" y="132"/>
                  <a:pt x="245" y="136"/>
                </a:cubicBezTo>
                <a:cubicBezTo>
                  <a:pt x="247" y="141"/>
                  <a:pt x="248" y="149"/>
                  <a:pt x="248" y="161"/>
                </a:cubicBezTo>
                <a:cubicBezTo>
                  <a:pt x="248" y="331"/>
                  <a:pt x="248" y="331"/>
                  <a:pt x="248" y="331"/>
                </a:cubicBezTo>
                <a:cubicBezTo>
                  <a:pt x="248" y="345"/>
                  <a:pt x="247" y="355"/>
                  <a:pt x="244" y="359"/>
                </a:cubicBezTo>
                <a:cubicBezTo>
                  <a:pt x="240" y="365"/>
                  <a:pt x="232" y="369"/>
                  <a:pt x="221" y="369"/>
                </a:cubicBezTo>
                <a:cubicBezTo>
                  <a:pt x="181" y="369"/>
                  <a:pt x="181" y="369"/>
                  <a:pt x="181" y="369"/>
                </a:cubicBezTo>
                <a:cubicBezTo>
                  <a:pt x="181" y="376"/>
                  <a:pt x="181" y="376"/>
                  <a:pt x="181" y="376"/>
                </a:cubicBezTo>
                <a:cubicBezTo>
                  <a:pt x="186" y="376"/>
                  <a:pt x="190" y="378"/>
                  <a:pt x="193" y="382"/>
                </a:cubicBezTo>
                <a:cubicBezTo>
                  <a:pt x="197" y="386"/>
                  <a:pt x="199" y="391"/>
                  <a:pt x="199" y="397"/>
                </a:cubicBezTo>
                <a:cubicBezTo>
                  <a:pt x="199" y="415"/>
                  <a:pt x="188" y="437"/>
                  <a:pt x="166" y="463"/>
                </a:cubicBezTo>
                <a:cubicBezTo>
                  <a:pt x="149" y="440"/>
                  <a:pt x="132" y="414"/>
                  <a:pt x="116" y="386"/>
                </a:cubicBezTo>
                <a:cubicBezTo>
                  <a:pt x="139" y="374"/>
                  <a:pt x="155" y="363"/>
                  <a:pt x="164" y="353"/>
                </a:cubicBezTo>
                <a:cubicBezTo>
                  <a:pt x="173" y="343"/>
                  <a:pt x="178" y="331"/>
                  <a:pt x="178" y="318"/>
                </a:cubicBezTo>
                <a:cubicBezTo>
                  <a:pt x="178" y="305"/>
                  <a:pt x="173" y="295"/>
                  <a:pt x="164" y="286"/>
                </a:cubicBezTo>
                <a:cubicBezTo>
                  <a:pt x="154" y="277"/>
                  <a:pt x="142" y="273"/>
                  <a:pt x="127" y="273"/>
                </a:cubicBezTo>
                <a:cubicBezTo>
                  <a:pt x="112" y="273"/>
                  <a:pt x="98" y="277"/>
                  <a:pt x="86" y="286"/>
                </a:cubicBezTo>
                <a:cubicBezTo>
                  <a:pt x="70" y="297"/>
                  <a:pt x="62" y="313"/>
                  <a:pt x="62" y="335"/>
                </a:cubicBezTo>
                <a:cubicBezTo>
                  <a:pt x="62" y="342"/>
                  <a:pt x="63" y="350"/>
                  <a:pt x="65" y="358"/>
                </a:cubicBezTo>
                <a:cubicBezTo>
                  <a:pt x="67" y="367"/>
                  <a:pt x="71" y="377"/>
                  <a:pt x="77" y="390"/>
                </a:cubicBezTo>
                <a:cubicBezTo>
                  <a:pt x="47" y="406"/>
                  <a:pt x="27" y="422"/>
                  <a:pt x="16" y="437"/>
                </a:cubicBezTo>
                <a:cubicBezTo>
                  <a:pt x="5" y="452"/>
                  <a:pt x="0" y="467"/>
                  <a:pt x="0" y="482"/>
                </a:cubicBezTo>
                <a:cubicBezTo>
                  <a:pt x="0" y="498"/>
                  <a:pt x="6" y="511"/>
                  <a:pt x="18" y="522"/>
                </a:cubicBezTo>
                <a:cubicBezTo>
                  <a:pt x="30" y="533"/>
                  <a:pt x="46" y="538"/>
                  <a:pt x="67" y="538"/>
                </a:cubicBezTo>
                <a:cubicBezTo>
                  <a:pt x="81" y="538"/>
                  <a:pt x="94" y="536"/>
                  <a:pt x="107" y="530"/>
                </a:cubicBezTo>
                <a:cubicBezTo>
                  <a:pt x="119" y="525"/>
                  <a:pt x="133" y="515"/>
                  <a:pt x="149" y="502"/>
                </a:cubicBezTo>
                <a:cubicBezTo>
                  <a:pt x="161" y="515"/>
                  <a:pt x="173" y="524"/>
                  <a:pt x="183" y="530"/>
                </a:cubicBezTo>
                <a:cubicBezTo>
                  <a:pt x="194" y="535"/>
                  <a:pt x="204" y="538"/>
                  <a:pt x="214" y="538"/>
                </a:cubicBezTo>
                <a:cubicBezTo>
                  <a:pt x="228" y="538"/>
                  <a:pt x="240" y="534"/>
                  <a:pt x="250" y="526"/>
                </a:cubicBezTo>
                <a:cubicBezTo>
                  <a:pt x="253" y="523"/>
                  <a:pt x="256" y="520"/>
                  <a:pt x="258" y="517"/>
                </a:cubicBezTo>
                <a:cubicBezTo>
                  <a:pt x="258" y="522"/>
                  <a:pt x="258" y="527"/>
                  <a:pt x="258" y="532"/>
                </a:cubicBezTo>
                <a:cubicBezTo>
                  <a:pt x="258" y="564"/>
                  <a:pt x="267" y="592"/>
                  <a:pt x="284" y="616"/>
                </a:cubicBezTo>
                <a:cubicBezTo>
                  <a:pt x="308" y="648"/>
                  <a:pt x="341" y="664"/>
                  <a:pt x="384" y="664"/>
                </a:cubicBezTo>
                <a:cubicBezTo>
                  <a:pt x="408" y="664"/>
                  <a:pt x="429" y="658"/>
                  <a:pt x="446" y="648"/>
                </a:cubicBezTo>
                <a:cubicBezTo>
                  <a:pt x="464" y="637"/>
                  <a:pt x="479" y="620"/>
                  <a:pt x="492" y="597"/>
                </a:cubicBezTo>
                <a:cubicBezTo>
                  <a:pt x="486" y="593"/>
                  <a:pt x="486" y="593"/>
                  <a:pt x="486" y="593"/>
                </a:cubicBezTo>
                <a:cubicBezTo>
                  <a:pt x="470" y="614"/>
                  <a:pt x="456" y="629"/>
                  <a:pt x="443" y="636"/>
                </a:cubicBezTo>
                <a:cubicBezTo>
                  <a:pt x="430" y="643"/>
                  <a:pt x="416" y="647"/>
                  <a:pt x="399" y="647"/>
                </a:cubicBezTo>
                <a:cubicBezTo>
                  <a:pt x="379" y="647"/>
                  <a:pt x="362" y="642"/>
                  <a:pt x="347" y="633"/>
                </a:cubicBezTo>
                <a:cubicBezTo>
                  <a:pt x="332" y="624"/>
                  <a:pt x="320" y="611"/>
                  <a:pt x="313" y="593"/>
                </a:cubicBezTo>
                <a:cubicBezTo>
                  <a:pt x="305" y="576"/>
                  <a:pt x="301" y="556"/>
                  <a:pt x="301" y="532"/>
                </a:cubicBezTo>
                <a:cubicBezTo>
                  <a:pt x="301" y="504"/>
                  <a:pt x="305" y="480"/>
                  <a:pt x="313" y="461"/>
                </a:cubicBezTo>
                <a:cubicBezTo>
                  <a:pt x="321" y="441"/>
                  <a:pt x="332" y="427"/>
                  <a:pt x="346" y="419"/>
                </a:cubicBezTo>
                <a:cubicBezTo>
                  <a:pt x="360" y="410"/>
                  <a:pt x="376" y="405"/>
                  <a:pt x="393" y="405"/>
                </a:cubicBezTo>
                <a:cubicBezTo>
                  <a:pt x="414" y="405"/>
                  <a:pt x="431" y="411"/>
                  <a:pt x="446" y="423"/>
                </a:cubicBezTo>
                <a:cubicBezTo>
                  <a:pt x="461" y="435"/>
                  <a:pt x="472" y="454"/>
                  <a:pt x="480" y="480"/>
                </a:cubicBezTo>
                <a:cubicBezTo>
                  <a:pt x="486" y="480"/>
                  <a:pt x="486" y="480"/>
                  <a:pt x="486" y="480"/>
                </a:cubicBezTo>
                <a:cubicBezTo>
                  <a:pt x="480" y="392"/>
                  <a:pt x="480" y="392"/>
                  <a:pt x="480" y="392"/>
                </a:cubicBezTo>
                <a:cubicBezTo>
                  <a:pt x="473" y="392"/>
                  <a:pt x="473" y="392"/>
                  <a:pt x="473" y="392"/>
                </a:cubicBezTo>
                <a:cubicBezTo>
                  <a:pt x="472" y="398"/>
                  <a:pt x="470" y="403"/>
                  <a:pt x="466" y="406"/>
                </a:cubicBezTo>
                <a:cubicBezTo>
                  <a:pt x="464" y="408"/>
                  <a:pt x="461" y="410"/>
                  <a:pt x="457" y="410"/>
                </a:cubicBezTo>
                <a:cubicBezTo>
                  <a:pt x="455" y="410"/>
                  <a:pt x="451" y="408"/>
                  <a:pt x="446" y="405"/>
                </a:cubicBezTo>
                <a:cubicBezTo>
                  <a:pt x="427" y="396"/>
                  <a:pt x="409" y="392"/>
                  <a:pt x="390" y="392"/>
                </a:cubicBezTo>
                <a:cubicBezTo>
                  <a:pt x="366" y="392"/>
                  <a:pt x="344" y="398"/>
                  <a:pt x="323" y="410"/>
                </a:cubicBezTo>
                <a:cubicBezTo>
                  <a:pt x="303" y="422"/>
                  <a:pt x="287" y="438"/>
                  <a:pt x="275" y="460"/>
                </a:cubicBezTo>
                <a:cubicBezTo>
                  <a:pt x="271" y="467"/>
                  <a:pt x="268" y="474"/>
                  <a:pt x="266" y="482"/>
                </a:cubicBezTo>
                <a:cubicBezTo>
                  <a:pt x="266" y="482"/>
                  <a:pt x="266" y="482"/>
                  <a:pt x="266" y="482"/>
                </a:cubicBezTo>
                <a:cubicBezTo>
                  <a:pt x="263" y="491"/>
                  <a:pt x="259" y="498"/>
                  <a:pt x="253" y="502"/>
                </a:cubicBezTo>
                <a:cubicBezTo>
                  <a:pt x="247" y="507"/>
                  <a:pt x="239" y="509"/>
                  <a:pt x="231" y="509"/>
                </a:cubicBezTo>
                <a:cubicBezTo>
                  <a:pt x="222" y="509"/>
                  <a:pt x="213" y="507"/>
                  <a:pt x="204" y="502"/>
                </a:cubicBezTo>
                <a:cubicBezTo>
                  <a:pt x="196" y="496"/>
                  <a:pt x="186" y="487"/>
                  <a:pt x="175" y="474"/>
                </a:cubicBezTo>
                <a:cubicBezTo>
                  <a:pt x="188" y="457"/>
                  <a:pt x="201" y="439"/>
                  <a:pt x="212" y="419"/>
                </a:cubicBezTo>
                <a:cubicBezTo>
                  <a:pt x="223" y="399"/>
                  <a:pt x="231" y="387"/>
                  <a:pt x="236" y="383"/>
                </a:cubicBezTo>
                <a:cubicBezTo>
                  <a:pt x="241" y="379"/>
                  <a:pt x="248" y="377"/>
                  <a:pt x="258" y="376"/>
                </a:cubicBezTo>
                <a:cubicBezTo>
                  <a:pt x="302" y="376"/>
                  <a:pt x="302" y="376"/>
                  <a:pt x="302" y="376"/>
                </a:cubicBezTo>
                <a:cubicBezTo>
                  <a:pt x="302" y="369"/>
                  <a:pt x="302" y="369"/>
                  <a:pt x="302" y="369"/>
                </a:cubicBezTo>
                <a:cubicBezTo>
                  <a:pt x="293" y="369"/>
                  <a:pt x="293" y="369"/>
                  <a:pt x="293" y="369"/>
                </a:cubicBezTo>
                <a:cubicBezTo>
                  <a:pt x="283" y="369"/>
                  <a:pt x="275" y="366"/>
                  <a:pt x="270" y="361"/>
                </a:cubicBezTo>
                <a:cubicBezTo>
                  <a:pt x="267" y="357"/>
                  <a:pt x="265" y="347"/>
                  <a:pt x="265" y="331"/>
                </a:cubicBezTo>
                <a:cubicBezTo>
                  <a:pt x="265" y="157"/>
                  <a:pt x="265" y="157"/>
                  <a:pt x="265" y="157"/>
                </a:cubicBezTo>
                <a:cubicBezTo>
                  <a:pt x="366" y="376"/>
                  <a:pt x="366" y="376"/>
                  <a:pt x="366" y="376"/>
                </a:cubicBezTo>
                <a:cubicBezTo>
                  <a:pt x="372" y="376"/>
                  <a:pt x="372" y="376"/>
                  <a:pt x="372" y="376"/>
                </a:cubicBezTo>
                <a:cubicBezTo>
                  <a:pt x="472" y="157"/>
                  <a:pt x="472" y="157"/>
                  <a:pt x="472" y="157"/>
                </a:cubicBezTo>
                <a:cubicBezTo>
                  <a:pt x="472" y="331"/>
                  <a:pt x="472" y="331"/>
                  <a:pt x="472" y="331"/>
                </a:cubicBezTo>
                <a:cubicBezTo>
                  <a:pt x="472" y="345"/>
                  <a:pt x="471" y="355"/>
                  <a:pt x="468" y="359"/>
                </a:cubicBezTo>
                <a:cubicBezTo>
                  <a:pt x="464" y="366"/>
                  <a:pt x="456" y="369"/>
                  <a:pt x="445" y="369"/>
                </a:cubicBezTo>
                <a:cubicBezTo>
                  <a:pt x="436" y="369"/>
                  <a:pt x="436" y="369"/>
                  <a:pt x="436" y="369"/>
                </a:cubicBezTo>
                <a:cubicBezTo>
                  <a:pt x="436" y="376"/>
                  <a:pt x="436" y="376"/>
                  <a:pt x="436" y="376"/>
                </a:cubicBezTo>
                <a:cubicBezTo>
                  <a:pt x="546" y="376"/>
                  <a:pt x="546" y="376"/>
                  <a:pt x="546" y="376"/>
                </a:cubicBezTo>
                <a:cubicBezTo>
                  <a:pt x="546" y="369"/>
                  <a:pt x="546" y="369"/>
                  <a:pt x="546" y="369"/>
                </a:cubicBezTo>
                <a:cubicBezTo>
                  <a:pt x="537" y="369"/>
                  <a:pt x="537" y="369"/>
                  <a:pt x="537" y="369"/>
                </a:cubicBezTo>
                <a:cubicBezTo>
                  <a:pt x="527" y="369"/>
                  <a:pt x="519" y="366"/>
                  <a:pt x="515" y="361"/>
                </a:cubicBezTo>
                <a:cubicBezTo>
                  <a:pt x="511" y="357"/>
                  <a:pt x="509" y="347"/>
                  <a:pt x="509" y="331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49668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AU" smtClean="0"/>
              <a:t>29 May, 2024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PM&amp;C  |  Office for Women  |  National Women’s Alliances grant opportunity</a:t>
            </a:r>
            <a:endParaRPr lang="en-AU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 dirty="0" smtClean="0"/>
              <a:t>|  </a:t>
            </a:r>
            <a:fld id="{321CA817-A6CD-4F72-B3BC-AB261A5E64B6}" type="slidenum">
              <a:rPr lang="en-AU" smtClean="0"/>
              <a:pPr algn="l"/>
              <a:t>‹#›</a:t>
            </a:fld>
            <a:endParaRPr lang="en-AU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5369718" y="381569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 smtClean="0"/>
              <a:t>CLASSIFICATION</a:t>
            </a:r>
            <a:endParaRPr lang="en-AU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369718" y="6119631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 smtClean="0"/>
              <a:t>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14111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6" y="1016000"/>
            <a:ext cx="10585450" cy="828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3275" y="1843075"/>
            <a:ext cx="5148263" cy="40703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0463" y="1844675"/>
            <a:ext cx="5148262" cy="4068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AU" smtClean="0"/>
              <a:t>29 May, 2024</a:t>
            </a:r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PM&amp;C  |  Office for Women  |  National Women’s Alliances grant opportunity</a:t>
            </a:r>
            <a:endParaRPr lang="en-AU" dirty="0" smtClean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1036508" y="6373698"/>
            <a:ext cx="352218" cy="225467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 Light" panose="020B0502040204020203" pitchFamily="34" charset="0"/>
              </a:rPr>
              <a:t>|</a:t>
            </a:r>
            <a:r>
              <a:rPr lang="en-US" sz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 Light" panose="020B0502040204020203" pitchFamily="34" charset="0"/>
              </a:rPr>
              <a:t>  </a:t>
            </a:r>
            <a:fld id="{2385CB4A-7E96-44CA-B116-B71B544B697D}" type="slidenum"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 Light" panose="020B0502040204020203" pitchFamily="34" charset="0"/>
              </a:rPr>
              <a:pPr algn="l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Segoe UI Light" panose="020B0502040204020203" pitchFamily="34" charset="0"/>
            </a:endParaRP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5369718" y="381569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 smtClean="0"/>
              <a:t>CLASSIFICATION</a:t>
            </a:r>
            <a:endParaRPr lang="en-AU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369718" y="6119631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 smtClean="0"/>
              <a:t>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72835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1016000"/>
            <a:ext cx="10585450" cy="82276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6" y="1844837"/>
            <a:ext cx="5148264" cy="3714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3275" y="2511145"/>
            <a:ext cx="5148264" cy="340229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0462" y="1844837"/>
            <a:ext cx="5148263" cy="3714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0462" y="2511144"/>
            <a:ext cx="5148263" cy="340229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AU" smtClean="0"/>
              <a:t>29 May, 2024</a:t>
            </a:r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PM&amp;C  |  Office for Women  |  National Women’s Alliances grant opportunity</a:t>
            </a:r>
            <a:endParaRPr lang="en-AU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 dirty="0" smtClean="0"/>
              <a:t>|  </a:t>
            </a:r>
            <a:fld id="{321CA817-A6CD-4F72-B3BC-AB261A5E64B6}" type="slidenum">
              <a:rPr lang="en-AU" smtClean="0"/>
              <a:pPr algn="l"/>
              <a:t>‹#›</a:t>
            </a:fld>
            <a:endParaRPr lang="en-AU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5369718" y="381569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 smtClean="0"/>
              <a:t>CLASSIFICATION</a:t>
            </a:r>
            <a:endParaRPr lang="en-AU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369718" y="6119631"/>
            <a:ext cx="1452563" cy="146729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rgbClr val="FF0000"/>
                </a:solidFill>
              </a:defRPr>
            </a:lvl1pPr>
          </a:lstStyle>
          <a:p>
            <a:pPr lvl="0"/>
            <a:r>
              <a:rPr lang="en-AU" dirty="0" smtClean="0"/>
              <a:t>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2423508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3276" y="1016000"/>
            <a:ext cx="10585450" cy="82867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6" y="1844675"/>
            <a:ext cx="10585449" cy="40687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28138" y="6373698"/>
            <a:ext cx="1675487" cy="225467"/>
          </a:xfrm>
          <a:prstGeom prst="rect">
            <a:avLst/>
          </a:prstGeom>
        </p:spPr>
        <p:txBody>
          <a:bodyPr vert="horz" wrap="square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en-AU" smtClean="0"/>
              <a:t>29 May, 2024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6875" y="6373698"/>
            <a:ext cx="5365750" cy="22546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PM&amp;C  |  Office for Women  |  National Women’s Alliances grant opportunity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27470" y="6373698"/>
            <a:ext cx="361255" cy="22546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en-AU" dirty="0" smtClean="0"/>
              <a:t>|  </a:t>
            </a:r>
            <a:fld id="{321CA817-A6CD-4F72-B3BC-AB261A5E64B6}" type="slidenum">
              <a:rPr lang="en-AU" smtClean="0"/>
              <a:pPr algn="l"/>
              <a:t>‹#›</a:t>
            </a:fld>
            <a:endParaRPr lang="en-AU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1388725" y="1016000"/>
            <a:ext cx="8032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 userDrawn="1"/>
        </p:nvSpPr>
        <p:spPr>
          <a:xfrm>
            <a:off x="1666875" y="6795903"/>
            <a:ext cx="10525125" cy="620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3102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7" r:id="rId5"/>
    <p:sldLayoutId id="2147483651" r:id="rId6"/>
    <p:sldLayoutId id="2147483650" r:id="rId7"/>
    <p:sldLayoutId id="2147483652" r:id="rId8"/>
    <p:sldLayoutId id="2147483653" r:id="rId9"/>
    <p:sldLayoutId id="2147483663" r:id="rId10"/>
    <p:sldLayoutId id="2147483664" r:id="rId11"/>
    <p:sldLayoutId id="2147483665" r:id="rId12"/>
    <p:sldLayoutId id="2147483666" r:id="rId13"/>
    <p:sldLayoutId id="2147483654" r:id="rId14"/>
    <p:sldLayoutId id="2147483655" r:id="rId15"/>
    <p:sldLayoutId id="2147483656" r:id="rId16"/>
    <p:sldLayoutId id="2147483657" r:id="rId17"/>
    <p:sldLayoutId id="2147483658" r:id="rId18"/>
    <p:sldLayoutId id="2147483659" r:id="rId1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9388" indent="-179388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79388" algn="l" defTabSz="914400" rtl="0" eaLnBrk="1" latinLnBrk="0" hangingPunct="1">
        <a:lnSpc>
          <a:spcPct val="90000"/>
        </a:lnSpc>
        <a:spcBef>
          <a:spcPts val="500"/>
        </a:spcBef>
        <a:buFont typeface="Cardo" panose="02020600000000000000" pitchFamily="18" charset="-79"/>
        <a:buChar char="−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38163" indent="-179388" algn="l" defTabSz="914400" rtl="0" eaLnBrk="1" latinLnBrk="0" hangingPunct="1">
        <a:lnSpc>
          <a:spcPct val="90000"/>
        </a:lnSpc>
        <a:spcBef>
          <a:spcPts val="500"/>
        </a:spcBef>
        <a:buFont typeface="Cardo" panose="02020600000000000000" pitchFamily="18" charset="-79"/>
        <a:buChar char="−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15963" indent="-179388" algn="l" defTabSz="914400" rtl="0" eaLnBrk="1" latinLnBrk="0" hangingPunct="1">
        <a:lnSpc>
          <a:spcPct val="90000"/>
        </a:lnSpc>
        <a:spcBef>
          <a:spcPts val="500"/>
        </a:spcBef>
        <a:buFont typeface="Cardo" panose="02020600000000000000" pitchFamily="18" charset="-79"/>
        <a:buChar char="−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95350" indent="-179388" algn="l" defTabSz="914400" rtl="0" eaLnBrk="1" latinLnBrk="0" hangingPunct="1">
        <a:lnSpc>
          <a:spcPct val="90000"/>
        </a:lnSpc>
        <a:spcBef>
          <a:spcPts val="500"/>
        </a:spcBef>
        <a:buFont typeface="Cardo" panose="02020600000000000000" pitchFamily="18" charset="-79"/>
        <a:buChar char="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640" userDrawn="1">
          <p15:clr>
            <a:srgbClr val="A4A3A4"/>
          </p15:clr>
        </p15:guide>
        <p15:guide id="4" orient="horz" pos="1162" userDrawn="1">
          <p15:clr>
            <a:srgbClr val="C35EA4"/>
          </p15:clr>
        </p15:guide>
        <p15:guide id="5" orient="horz" pos="3725" userDrawn="1">
          <p15:clr>
            <a:srgbClr val="C35EA4"/>
          </p15:clr>
        </p15:guide>
        <p15:guide id="6" pos="506" userDrawn="1">
          <p15:clr>
            <a:srgbClr val="C35EA4"/>
          </p15:clr>
        </p15:guide>
        <p15:guide id="7" pos="7174" userDrawn="1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support@communitygrants.gov.au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dirty="0" smtClean="0"/>
              <a:t>OFFICIAL</a:t>
            </a:r>
            <a:endParaRPr lang="en-AU" dirty="0"/>
          </a:p>
        </p:txBody>
      </p:sp>
      <p:sp>
        <p:nvSpPr>
          <p:cNvPr id="7" name="Title 5"/>
          <p:cNvSpPr txBox="1">
            <a:spLocks noGrp="1"/>
          </p:cNvSpPr>
          <p:nvPr>
            <p:ph type="ctrTitle"/>
          </p:nvPr>
        </p:nvSpPr>
        <p:spPr>
          <a:xfrm>
            <a:off x="1247840" y="1866227"/>
            <a:ext cx="7108281" cy="2389471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6000" dirty="0" smtClean="0">
                <a:solidFill>
                  <a:srgbClr val="502887"/>
                </a:solidFill>
              </a:rPr>
              <a:t>National Women’s Alliances Grant Opportunity</a:t>
            </a:r>
            <a:endParaRPr lang="en-AU" sz="6000" dirty="0">
              <a:solidFill>
                <a:srgbClr val="502887"/>
              </a:solidFill>
            </a:endParaRP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/>
          </p:nvPr>
        </p:nvSpPr>
        <p:spPr>
          <a:xfrm rot="16200000">
            <a:off x="-1086461" y="3721461"/>
            <a:ext cx="4068764" cy="358297"/>
          </a:xfrm>
        </p:spPr>
        <p:txBody>
          <a:bodyPr/>
          <a:lstStyle/>
          <a:p>
            <a:r>
              <a:rPr lang="en-AU" dirty="0" smtClean="0"/>
              <a:t>Office for Women</a:t>
            </a:r>
            <a:endParaRPr lang="en-AU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550" t="29161" r="-267" b="12256"/>
          <a:stretch/>
        </p:blipFill>
        <p:spPr>
          <a:xfrm>
            <a:off x="7467476" y="2725752"/>
            <a:ext cx="4188816" cy="3587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37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7030A0"/>
                </a:solidFill>
                <a:cs typeface="Segoe UI" panose="020B0502040204020203" pitchFamily="34" charset="0"/>
              </a:rPr>
              <a:t>Grant Activities</a:t>
            </a:r>
            <a:endParaRPr lang="en-AU" dirty="0">
              <a:solidFill>
                <a:srgbClr val="7030A0"/>
              </a:solidFill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276" y="1632239"/>
            <a:ext cx="10836151" cy="433999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/>
              <a:t>Alliances will: 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7030A0"/>
                </a:solidFill>
              </a:rPr>
              <a:t>Collaborate</a:t>
            </a:r>
            <a:r>
              <a:rPr lang="en-US" sz="1600" dirty="0" smtClean="0"/>
              <a:t> across Alliances to provide </a:t>
            </a:r>
            <a:r>
              <a:rPr lang="en-US" sz="1600" b="1" dirty="0" smtClean="0">
                <a:solidFill>
                  <a:srgbClr val="7030A0"/>
                </a:solidFill>
              </a:rPr>
              <a:t>strategic</a:t>
            </a:r>
            <a:r>
              <a:rPr lang="en-US" sz="1600" dirty="0">
                <a:solidFill>
                  <a:srgbClr val="7030A0"/>
                </a:solidFill>
              </a:rPr>
              <a:t>, </a:t>
            </a:r>
            <a:r>
              <a:rPr lang="en-US" sz="1600" b="1" dirty="0">
                <a:solidFill>
                  <a:srgbClr val="7030A0"/>
                </a:solidFill>
              </a:rPr>
              <a:t>intersectional </a:t>
            </a:r>
            <a:r>
              <a:rPr lang="en-US" sz="1600" dirty="0"/>
              <a:t>and </a:t>
            </a:r>
            <a:r>
              <a:rPr lang="en-US" sz="1600" b="1" dirty="0">
                <a:solidFill>
                  <a:srgbClr val="7030A0"/>
                </a:solidFill>
              </a:rPr>
              <a:t>evidence-based</a:t>
            </a:r>
            <a:r>
              <a:rPr lang="en-US" sz="1600" dirty="0"/>
              <a:t> advice to </a:t>
            </a:r>
            <a:r>
              <a:rPr lang="en-US" sz="1600" dirty="0" smtClean="0"/>
              <a:t>Government to drive progress on the Strategy’s outcomes, including: </a:t>
            </a:r>
          </a:p>
          <a:p>
            <a:pPr lvl="4">
              <a:lnSpc>
                <a:spcPct val="150000"/>
              </a:lnSpc>
            </a:pPr>
            <a:r>
              <a:rPr lang="en-US" sz="1600" dirty="0"/>
              <a:t>Developing policy submissions;</a:t>
            </a:r>
          </a:p>
          <a:p>
            <a:pPr lvl="4">
              <a:lnSpc>
                <a:spcPct val="150000"/>
              </a:lnSpc>
            </a:pPr>
            <a:r>
              <a:rPr lang="en-US" sz="1600" dirty="0"/>
              <a:t>Participating in Government consultation processes; and </a:t>
            </a:r>
          </a:p>
          <a:p>
            <a:pPr lvl="4">
              <a:lnSpc>
                <a:spcPct val="150000"/>
              </a:lnSpc>
            </a:pPr>
            <a:r>
              <a:rPr lang="en-US" sz="1600" dirty="0"/>
              <a:t>Providing annual pre-Budget submissions;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7030A0"/>
                </a:solidFill>
              </a:rPr>
              <a:t>Engage </a:t>
            </a:r>
            <a:r>
              <a:rPr lang="en-US" sz="1600" b="1" dirty="0">
                <a:solidFill>
                  <a:srgbClr val="7030A0"/>
                </a:solidFill>
              </a:rPr>
              <a:t>directly </a:t>
            </a:r>
            <a:r>
              <a:rPr lang="en-US" sz="1600" dirty="0"/>
              <a:t>with networks of women, the women’s sector and experts, relevant to </a:t>
            </a:r>
            <a:r>
              <a:rPr lang="en-US" sz="1600" dirty="0" smtClean="0"/>
              <a:t>their theme(s) to inform advice to Government;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/>
              <a:t>Work </a:t>
            </a:r>
            <a:r>
              <a:rPr lang="en-US" sz="1600" dirty="0"/>
              <a:t>with and complement other </a:t>
            </a:r>
            <a:r>
              <a:rPr lang="en-US" sz="1600" b="1" dirty="0">
                <a:solidFill>
                  <a:srgbClr val="7030A0"/>
                </a:solidFill>
              </a:rPr>
              <a:t>Government advisory bodies </a:t>
            </a:r>
            <a:r>
              <a:rPr lang="en-US" sz="1600" dirty="0"/>
              <a:t>where relevant. </a:t>
            </a:r>
            <a:endParaRPr lang="en-US" sz="16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PM&amp;C  |  Office for Women  |  </a:t>
            </a:r>
            <a:r>
              <a:rPr lang="en-AU" i="1" dirty="0"/>
              <a:t>National Women’s Alliances </a:t>
            </a:r>
            <a:r>
              <a:rPr lang="en-AU" dirty="0"/>
              <a:t>grant opportunity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/>
              <a:t>29 May, 2024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 smtClean="0"/>
              <a:t>|  </a:t>
            </a:r>
            <a:fld id="{321CA817-A6CD-4F72-B3BC-AB261A5E64B6}" type="slidenum">
              <a:rPr lang="en-AU" smtClean="0"/>
              <a:pPr algn="l"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5035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614982"/>
            <a:ext cx="10585450" cy="828675"/>
          </a:xfrm>
        </p:spPr>
        <p:txBody>
          <a:bodyPr/>
          <a:lstStyle/>
          <a:p>
            <a:r>
              <a:rPr lang="en-AU" dirty="0">
                <a:solidFill>
                  <a:srgbClr val="7030A0"/>
                </a:solidFill>
                <a:cs typeface="Segoe UI" panose="020B0502040204020203" pitchFamily="34" charset="0"/>
              </a:rPr>
              <a:t>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768" y="1029319"/>
            <a:ext cx="10585449" cy="4401296"/>
          </a:xfrm>
        </p:spPr>
        <p:txBody>
          <a:bodyPr>
            <a:normAutofit/>
          </a:bodyPr>
          <a:lstStyle/>
          <a:p>
            <a:endParaRPr lang="en-AU" sz="1600" dirty="0" smtClean="0"/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AU" sz="1800" b="1" dirty="0" smtClean="0">
                <a:solidFill>
                  <a:srgbClr val="7030A0"/>
                </a:solidFill>
              </a:rPr>
              <a:t>$10.88 million </a:t>
            </a:r>
            <a:r>
              <a:rPr lang="en-AU" sz="1800" dirty="0" smtClean="0"/>
              <a:t>over five years from December 2024 to June 2029, with indexation to be applied.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AU" sz="1800" dirty="0" smtClean="0"/>
              <a:t>Funding of </a:t>
            </a:r>
            <a:r>
              <a:rPr lang="en-AU" sz="1800" b="1" dirty="0" smtClean="0">
                <a:solidFill>
                  <a:srgbClr val="7030A0"/>
                </a:solidFill>
              </a:rPr>
              <a:t>$1.81 million </a:t>
            </a:r>
            <a:r>
              <a:rPr lang="en-AU" sz="1800" dirty="0" smtClean="0"/>
              <a:t>is allocated </a:t>
            </a:r>
            <a:r>
              <a:rPr lang="en-AU" sz="1800" b="1" dirty="0" smtClean="0">
                <a:solidFill>
                  <a:srgbClr val="7030A0"/>
                </a:solidFill>
              </a:rPr>
              <a:t>per theme</a:t>
            </a:r>
            <a:r>
              <a:rPr lang="en-AU" sz="1800" dirty="0" smtClean="0"/>
              <a:t>. </a:t>
            </a:r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en-AU" sz="1800" dirty="0" smtClean="0"/>
              <a:t>For example, if you are applying to represent </a:t>
            </a:r>
            <a:r>
              <a:rPr lang="en-AU" sz="1800" b="1" dirty="0" smtClean="0">
                <a:solidFill>
                  <a:srgbClr val="7030A0"/>
                </a:solidFill>
              </a:rPr>
              <a:t>three themes</a:t>
            </a:r>
            <a:r>
              <a:rPr lang="en-AU" sz="1800" dirty="0" smtClean="0"/>
              <a:t>, total funding would be </a:t>
            </a:r>
            <a:r>
              <a:rPr lang="en-AU" sz="1800" b="1" dirty="0" smtClean="0">
                <a:solidFill>
                  <a:srgbClr val="7030A0"/>
                </a:solidFill>
              </a:rPr>
              <a:t>$3.62 million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1800" dirty="0" smtClean="0"/>
              <a:t>The maximum you can apply for is $10.88 million (i.e. for all six themes). </a:t>
            </a:r>
            <a:endParaRPr lang="en-AU" sz="1800" dirty="0" smtClean="0"/>
          </a:p>
          <a:p>
            <a:pPr marL="0" indent="0">
              <a:buNone/>
            </a:pPr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625583"/>
              </p:ext>
            </p:extLst>
          </p:nvPr>
        </p:nvGraphicFramePr>
        <p:xfrm>
          <a:off x="745768" y="3883555"/>
          <a:ext cx="10281704" cy="2102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0832">
                  <a:extLst>
                    <a:ext uri="{9D8B030D-6E8A-4147-A177-3AD203B41FA5}">
                      <a16:colId xmlns:a16="http://schemas.microsoft.com/office/drawing/2014/main" val="1407472923"/>
                    </a:ext>
                  </a:extLst>
                </a:gridCol>
                <a:gridCol w="1490832">
                  <a:extLst>
                    <a:ext uri="{9D8B030D-6E8A-4147-A177-3AD203B41FA5}">
                      <a16:colId xmlns:a16="http://schemas.microsoft.com/office/drawing/2014/main" val="883784466"/>
                    </a:ext>
                  </a:extLst>
                </a:gridCol>
                <a:gridCol w="1490832">
                  <a:extLst>
                    <a:ext uri="{9D8B030D-6E8A-4147-A177-3AD203B41FA5}">
                      <a16:colId xmlns:a16="http://schemas.microsoft.com/office/drawing/2014/main" val="1716667572"/>
                    </a:ext>
                  </a:extLst>
                </a:gridCol>
                <a:gridCol w="1480040">
                  <a:extLst>
                    <a:ext uri="{9D8B030D-6E8A-4147-A177-3AD203B41FA5}">
                      <a16:colId xmlns:a16="http://schemas.microsoft.com/office/drawing/2014/main" val="368287786"/>
                    </a:ext>
                  </a:extLst>
                </a:gridCol>
                <a:gridCol w="1480040">
                  <a:extLst>
                    <a:ext uri="{9D8B030D-6E8A-4147-A177-3AD203B41FA5}">
                      <a16:colId xmlns:a16="http://schemas.microsoft.com/office/drawing/2014/main" val="800789228"/>
                    </a:ext>
                  </a:extLst>
                </a:gridCol>
                <a:gridCol w="1424564">
                  <a:extLst>
                    <a:ext uri="{9D8B030D-6E8A-4147-A177-3AD203B41FA5}">
                      <a16:colId xmlns:a16="http://schemas.microsoft.com/office/drawing/2014/main" val="975906274"/>
                    </a:ext>
                  </a:extLst>
                </a:gridCol>
                <a:gridCol w="1424564">
                  <a:extLst>
                    <a:ext uri="{9D8B030D-6E8A-4147-A177-3AD203B41FA5}">
                      <a16:colId xmlns:a16="http://schemas.microsoft.com/office/drawing/2014/main" val="4149556442"/>
                    </a:ext>
                  </a:extLst>
                </a:gridCol>
              </a:tblGrid>
              <a:tr h="64697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endParaRPr lang="en-A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endParaRPr lang="en-A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endParaRPr lang="en-AU" sz="16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AU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2024–25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AU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(million)</a:t>
                      </a:r>
                      <a:endParaRPr lang="en-AU" sz="16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endParaRPr lang="en-AU" sz="16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AU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2025-26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(million)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endParaRPr lang="en-AU" sz="16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AU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2026-27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(million)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endParaRPr lang="en-AU" sz="16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AU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2027-28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(million)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endParaRPr lang="en-AU" sz="16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AU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2028-29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(million)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endParaRPr lang="en-AU" sz="16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AU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(million)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602190"/>
                  </a:ext>
                </a:extLst>
              </a:tr>
              <a:tr h="6700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Overall Funding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9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endParaRPr lang="en-A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$1.39</a:t>
                      </a:r>
                      <a:endParaRPr lang="en-A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9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endParaRPr lang="en-A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$2.37</a:t>
                      </a:r>
                      <a:endParaRPr lang="en-A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9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endParaRPr lang="en-A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$2.37</a:t>
                      </a:r>
                      <a:endParaRPr lang="en-A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9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endParaRPr lang="en-A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$2.37</a:t>
                      </a:r>
                      <a:endParaRPr lang="en-A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9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endParaRPr lang="en-A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$2.37</a:t>
                      </a:r>
                      <a:endParaRPr lang="en-A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9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endParaRPr lang="en-AU" sz="1600" kern="120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AU" sz="1600" b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$10.88</a:t>
                      </a:r>
                      <a:endParaRPr lang="en-A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67906"/>
                  </a:ext>
                </a:extLst>
              </a:tr>
              <a:tr h="6700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 theme</a:t>
                      </a:r>
                      <a:endParaRPr lang="en-AU" sz="16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9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endParaRPr lang="en-AU" sz="1600" b="0" kern="120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AU" sz="1600" b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$0.23</a:t>
                      </a:r>
                      <a:endParaRPr lang="en-A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9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endParaRPr lang="en-A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$0.40</a:t>
                      </a:r>
                      <a:endParaRPr lang="en-A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$0.40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9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endParaRPr lang="en-A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$0.40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9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endParaRPr lang="en-A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$0.40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9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endParaRPr lang="en-AU" sz="16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en-A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$1.81</a:t>
                      </a:r>
                      <a:endParaRPr lang="en-AU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297710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1813" y="6260964"/>
            <a:ext cx="5365750" cy="225467"/>
          </a:xfrm>
        </p:spPr>
        <p:txBody>
          <a:bodyPr/>
          <a:lstStyle/>
          <a:p>
            <a:r>
              <a:rPr lang="en-AU" dirty="0"/>
              <a:t>PM&amp;C  |  Office for Women  |  </a:t>
            </a:r>
            <a:r>
              <a:rPr lang="en-AU" i="1" dirty="0"/>
              <a:t>National Women’s Alliances </a:t>
            </a:r>
            <a:r>
              <a:rPr lang="en-AU" dirty="0"/>
              <a:t>grant opportunity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/>
              <a:t>29 May, 2024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 smtClean="0"/>
              <a:t>|  </a:t>
            </a:r>
            <a:fld id="{321CA817-A6CD-4F72-B3BC-AB261A5E64B6}" type="slidenum">
              <a:rPr lang="en-AU" smtClean="0"/>
              <a:pPr algn="l"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3367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75538"/>
            <a:ext cx="10585450" cy="828675"/>
          </a:xfrm>
        </p:spPr>
        <p:txBody>
          <a:bodyPr/>
          <a:lstStyle/>
          <a:p>
            <a:r>
              <a:rPr lang="en-AU" dirty="0" smtClean="0">
                <a:solidFill>
                  <a:srgbClr val="7030A0"/>
                </a:solidFill>
                <a:cs typeface="Segoe UI" panose="020B0502040204020203" pitchFamily="34" charset="0"/>
              </a:rPr>
              <a:t>Budget Tables </a:t>
            </a:r>
            <a:endParaRPr lang="en-AU" dirty="0">
              <a:solidFill>
                <a:srgbClr val="7030A0"/>
              </a:solidFill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275" y="1120183"/>
            <a:ext cx="10585449" cy="474974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/>
              <a:t>All applicants must include a </a:t>
            </a:r>
            <a:r>
              <a:rPr lang="en-US" sz="1600" b="1" dirty="0" smtClean="0">
                <a:solidFill>
                  <a:srgbClr val="7030A0"/>
                </a:solidFill>
              </a:rPr>
              <a:t>budget table </a:t>
            </a:r>
            <a:r>
              <a:rPr lang="en-US" sz="1600" dirty="0" smtClean="0"/>
              <a:t>that provides an indicative breakdown of costs across the five year activity period. 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Must include, but is not limited to, the following activity items outlined in Section 5.1 and 5.3 Guidelines:</a:t>
            </a:r>
          </a:p>
          <a:p>
            <a:pPr lvl="1"/>
            <a:r>
              <a:rPr lang="en-AU" dirty="0"/>
              <a:t>staff salaries directly related to the implementation of the Alliance Activity</a:t>
            </a:r>
          </a:p>
          <a:p>
            <a:pPr lvl="1"/>
            <a:r>
              <a:rPr lang="en-AU" dirty="0" smtClean="0"/>
              <a:t>Activity </a:t>
            </a:r>
            <a:r>
              <a:rPr lang="en-AU" dirty="0"/>
              <a:t>costs</a:t>
            </a:r>
          </a:p>
          <a:p>
            <a:pPr lvl="1"/>
            <a:r>
              <a:rPr lang="en-AU" dirty="0" smtClean="0"/>
              <a:t>Materials </a:t>
            </a:r>
            <a:r>
              <a:rPr lang="en-AU" dirty="0"/>
              <a:t>directly related to the implementation of the Activity (</a:t>
            </a:r>
            <a:r>
              <a:rPr lang="en-AU" dirty="0" err="1"/>
              <a:t>eg</a:t>
            </a:r>
            <a:r>
              <a:rPr lang="en-AU" dirty="0"/>
              <a:t>. costs associated with the development and publishing of course materials, surveys, activity promotional material etc.)</a:t>
            </a:r>
          </a:p>
          <a:p>
            <a:pPr lvl="1"/>
            <a:r>
              <a:rPr lang="en-AU" dirty="0" smtClean="0"/>
              <a:t>As </a:t>
            </a:r>
            <a:r>
              <a:rPr lang="en-AU" dirty="0"/>
              <a:t>agreed with OFW, travel within Australia directly and specifically related to the Activity</a:t>
            </a:r>
          </a:p>
          <a:p>
            <a:pPr lvl="1"/>
            <a:r>
              <a:rPr lang="en-AU" dirty="0"/>
              <a:t>A</a:t>
            </a:r>
            <a:r>
              <a:rPr lang="en-AU" dirty="0" smtClean="0"/>
              <a:t>s </a:t>
            </a:r>
            <a:r>
              <a:rPr lang="en-AU" dirty="0"/>
              <a:t>agreed with OFW, working/advisory group participation where not funded by relevant departments</a:t>
            </a:r>
          </a:p>
          <a:p>
            <a:pPr lvl="1"/>
            <a:r>
              <a:rPr lang="en-AU" dirty="0"/>
              <a:t>S</a:t>
            </a:r>
            <a:r>
              <a:rPr lang="en-AU" dirty="0" smtClean="0"/>
              <a:t>ervices </a:t>
            </a:r>
            <a:r>
              <a:rPr lang="en-AU" dirty="0"/>
              <a:t>outlined in the agreed grant agreement, including a management fee of up to 10% of total </a:t>
            </a:r>
            <a:r>
              <a:rPr lang="en-AU" dirty="0" smtClean="0"/>
              <a:t>funding</a:t>
            </a:r>
          </a:p>
          <a:p>
            <a:pPr marL="179387" lvl="1" indent="0">
              <a:buNone/>
            </a:pPr>
            <a:endParaRPr lang="en-US" i="1" dirty="0" smtClean="0"/>
          </a:p>
          <a:p>
            <a:pPr marL="179387" lvl="1" indent="0">
              <a:buNone/>
            </a:pPr>
            <a:r>
              <a:rPr lang="en-US" i="1" dirty="0" smtClean="0"/>
              <a:t>Note: There is a limit of up to </a:t>
            </a:r>
            <a:r>
              <a:rPr lang="en-US" b="1" i="1" dirty="0" smtClean="0">
                <a:solidFill>
                  <a:srgbClr val="7030A0"/>
                </a:solidFill>
              </a:rPr>
              <a:t>10 activity items </a:t>
            </a:r>
            <a:r>
              <a:rPr lang="en-US" i="1" dirty="0" smtClean="0"/>
              <a:t>per application. 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Applications from consortia arrangements must include an </a:t>
            </a:r>
            <a:r>
              <a:rPr lang="en-US" sz="1600" b="1" dirty="0" smtClean="0">
                <a:solidFill>
                  <a:srgbClr val="7030A0"/>
                </a:solidFill>
              </a:rPr>
              <a:t>additional budget table </a:t>
            </a:r>
            <a:r>
              <a:rPr lang="en-US" sz="1600" dirty="0" smtClean="0"/>
              <a:t>detailing how funding will be allocated between the lead </a:t>
            </a:r>
            <a:r>
              <a:rPr lang="en-US" sz="1600" dirty="0" err="1" smtClean="0"/>
              <a:t>organisation</a:t>
            </a:r>
            <a:r>
              <a:rPr lang="en-US" sz="1600" dirty="0" smtClean="0"/>
              <a:t> and consortia members. </a:t>
            </a:r>
            <a:endParaRPr lang="en-AU" sz="1600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1813" y="6260964"/>
            <a:ext cx="5365750" cy="225467"/>
          </a:xfrm>
        </p:spPr>
        <p:txBody>
          <a:bodyPr/>
          <a:lstStyle/>
          <a:p>
            <a:r>
              <a:rPr lang="en-AU" dirty="0"/>
              <a:t>PM&amp;C  |  Office for Women  |  </a:t>
            </a:r>
            <a:r>
              <a:rPr lang="en-AU" i="1" dirty="0"/>
              <a:t>National Women’s Alliances </a:t>
            </a:r>
            <a:r>
              <a:rPr lang="en-AU" dirty="0"/>
              <a:t>grant opportunity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/>
              <a:t>29 May, 2024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 smtClean="0"/>
              <a:t>|  </a:t>
            </a:r>
            <a:fld id="{321CA817-A6CD-4F72-B3BC-AB261A5E64B6}" type="slidenum">
              <a:rPr lang="en-AU" smtClean="0"/>
              <a:pPr algn="l"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8895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955" y="601662"/>
            <a:ext cx="10585450" cy="828675"/>
          </a:xfrm>
        </p:spPr>
        <p:txBody>
          <a:bodyPr/>
          <a:lstStyle/>
          <a:p>
            <a:r>
              <a:rPr lang="en-AU" dirty="0" smtClean="0">
                <a:solidFill>
                  <a:srgbClr val="7030A0"/>
                </a:solidFill>
                <a:cs typeface="Segoe UI" panose="020B0502040204020203" pitchFamily="34" charset="0"/>
              </a:rPr>
              <a:t>Eligibility</a:t>
            </a:r>
            <a:endParaRPr lang="en-AU" dirty="0">
              <a:solidFill>
                <a:srgbClr val="7030A0"/>
              </a:solidFill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276" y="672955"/>
            <a:ext cx="9928455" cy="446393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endParaRPr lang="en-US" sz="1600" dirty="0"/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1600" dirty="0"/>
              <a:t>Applicants must meet </a:t>
            </a:r>
            <a:r>
              <a:rPr lang="en-US" sz="1600" b="1" dirty="0">
                <a:solidFill>
                  <a:srgbClr val="7030A0"/>
                </a:solidFill>
              </a:rPr>
              <a:t>eligibility requirements </a:t>
            </a:r>
            <a:r>
              <a:rPr lang="en-US" sz="1600" dirty="0"/>
              <a:t>outlined in </a:t>
            </a:r>
            <a:r>
              <a:rPr lang="en-US" sz="1600" b="1" dirty="0">
                <a:solidFill>
                  <a:srgbClr val="7030A0"/>
                </a:solidFill>
              </a:rPr>
              <a:t>Sections 4.1 and 4.2 </a:t>
            </a:r>
            <a:r>
              <a:rPr lang="en-US" sz="1600" dirty="0"/>
              <a:t>of the Guidelines to have their application considered.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1600" dirty="0"/>
              <a:t>Applicants (</a:t>
            </a:r>
            <a:r>
              <a:rPr lang="en-US" sz="1600" dirty="0" err="1"/>
              <a:t>inc.</a:t>
            </a:r>
            <a:r>
              <a:rPr lang="en-US" sz="1600" dirty="0"/>
              <a:t> </a:t>
            </a:r>
            <a:r>
              <a:rPr lang="en-US" sz="1600" dirty="0" smtClean="0"/>
              <a:t>consortia </a:t>
            </a:r>
            <a:r>
              <a:rPr lang="en-US" sz="1600" dirty="0"/>
              <a:t>applications) must be able to demonstrate that they have a membership base of individuals and/or </a:t>
            </a:r>
            <a:r>
              <a:rPr lang="en-US" sz="1600" dirty="0" err="1"/>
              <a:t>organisations</a:t>
            </a:r>
            <a:r>
              <a:rPr lang="en-US" sz="1600" dirty="0"/>
              <a:t>, and have expertise of, and a demonstrated connection to the theme(s) they represent.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AU" sz="1600" dirty="0"/>
              <a:t>This is to ensure that the themes are appropriately represented by Alliances and the </a:t>
            </a:r>
            <a:r>
              <a:rPr lang="en-AU" sz="1600" b="1" dirty="0">
                <a:solidFill>
                  <a:srgbClr val="7030A0"/>
                </a:solidFill>
              </a:rPr>
              <a:t>voices of women, in all their diversity, inform advice to Government.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66875" y="6359819"/>
            <a:ext cx="5365750" cy="225467"/>
          </a:xfrm>
        </p:spPr>
        <p:txBody>
          <a:bodyPr/>
          <a:lstStyle/>
          <a:p>
            <a:r>
              <a:rPr lang="en-AU" dirty="0"/>
              <a:t>PM&amp;C  |  Office for Women  |  </a:t>
            </a:r>
            <a:r>
              <a:rPr lang="en-AU" i="1" dirty="0"/>
              <a:t>National Women’s Alliances </a:t>
            </a:r>
            <a:r>
              <a:rPr lang="en-AU" dirty="0"/>
              <a:t>grant opportunity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/>
              <a:t>29 May, 2024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 smtClean="0"/>
              <a:t>|  </a:t>
            </a:r>
            <a:fld id="{321CA817-A6CD-4F72-B3BC-AB261A5E64B6}" type="slidenum">
              <a:rPr lang="en-AU" smtClean="0"/>
              <a:pPr algn="l"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864734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886691"/>
            <a:ext cx="10585450" cy="828675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Consortia </a:t>
            </a:r>
            <a:r>
              <a:rPr lang="en-US" dirty="0" smtClean="0">
                <a:solidFill>
                  <a:srgbClr val="7030A0"/>
                </a:solidFill>
              </a:rPr>
              <a:t>Applications</a:t>
            </a:r>
            <a:endParaRPr lang="en-AU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149" y="1207366"/>
            <a:ext cx="10585449" cy="40687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endParaRPr lang="en-US" sz="1600" dirty="0"/>
          </a:p>
          <a:p>
            <a:pPr>
              <a:lnSpc>
                <a:spcPct val="150000"/>
              </a:lnSpc>
            </a:pPr>
            <a:r>
              <a:rPr lang="en-US" sz="1600" dirty="0" smtClean="0"/>
              <a:t>Consortia </a:t>
            </a:r>
            <a:r>
              <a:rPr lang="en-US" sz="1600" dirty="0"/>
              <a:t>arrangements are where two or more </a:t>
            </a:r>
            <a:r>
              <a:rPr lang="en-US" sz="1600" dirty="0" err="1"/>
              <a:t>organisations</a:t>
            </a:r>
            <a:r>
              <a:rPr lang="en-US" sz="1600" dirty="0"/>
              <a:t> come together to deliver as part of a partnership or group</a:t>
            </a:r>
            <a:r>
              <a:rPr lang="en-US" sz="1600" dirty="0" smtClean="0"/>
              <a:t>.</a:t>
            </a:r>
          </a:p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en-AU" sz="1600" dirty="0">
                <a:solidFill>
                  <a:srgbClr val="000000"/>
                </a:solidFill>
              </a:rPr>
              <a:t>The </a:t>
            </a:r>
            <a:r>
              <a:rPr lang="en-AU" sz="1600" b="1" dirty="0">
                <a:solidFill>
                  <a:srgbClr val="7030A0"/>
                </a:solidFill>
              </a:rPr>
              <a:t>lead</a:t>
            </a:r>
            <a:r>
              <a:rPr lang="en-AU" sz="1600" b="1" dirty="0">
                <a:solidFill>
                  <a:srgbClr val="000000"/>
                </a:solidFill>
              </a:rPr>
              <a:t> </a:t>
            </a:r>
            <a:r>
              <a:rPr lang="en-AU" sz="1600" b="1" dirty="0">
                <a:solidFill>
                  <a:srgbClr val="7030A0"/>
                </a:solidFill>
              </a:rPr>
              <a:t>organisation</a:t>
            </a:r>
            <a:r>
              <a:rPr lang="en-AU" sz="1600" b="1" dirty="0">
                <a:solidFill>
                  <a:srgbClr val="000000"/>
                </a:solidFill>
              </a:rPr>
              <a:t> </a:t>
            </a:r>
            <a:r>
              <a:rPr lang="en-AU" sz="1600" dirty="0">
                <a:solidFill>
                  <a:srgbClr val="000000"/>
                </a:solidFill>
              </a:rPr>
              <a:t>is the entity that will </a:t>
            </a:r>
            <a:r>
              <a:rPr lang="en-AU" sz="1600" b="1" dirty="0">
                <a:solidFill>
                  <a:srgbClr val="7030A0"/>
                </a:solidFill>
              </a:rPr>
              <a:t>submit the application</a:t>
            </a:r>
            <a:r>
              <a:rPr lang="en-AU" sz="1600" dirty="0">
                <a:solidFill>
                  <a:srgbClr val="7030A0"/>
                </a:solidFill>
              </a:rPr>
              <a:t> </a:t>
            </a:r>
            <a:r>
              <a:rPr lang="en-AU" sz="1600" dirty="0">
                <a:solidFill>
                  <a:srgbClr val="000000"/>
                </a:solidFill>
              </a:rPr>
              <a:t>and </a:t>
            </a:r>
            <a:r>
              <a:rPr lang="en-AU" sz="1600" b="1" dirty="0">
                <a:solidFill>
                  <a:srgbClr val="7030A0"/>
                </a:solidFill>
              </a:rPr>
              <a:t>form the legal relationship </a:t>
            </a:r>
            <a:r>
              <a:rPr lang="en-AU" sz="1600" dirty="0">
                <a:solidFill>
                  <a:srgbClr val="000000"/>
                </a:solidFill>
              </a:rPr>
              <a:t>with the </a:t>
            </a:r>
            <a:r>
              <a:rPr lang="en-AU" sz="1600" dirty="0" smtClean="0">
                <a:solidFill>
                  <a:srgbClr val="000000"/>
                </a:solidFill>
              </a:rPr>
              <a:t>Department. </a:t>
            </a:r>
          </a:p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en-US" sz="1600" dirty="0" smtClean="0"/>
              <a:t>Under this grant opportunity, consortia </a:t>
            </a:r>
            <a:r>
              <a:rPr lang="en-US" sz="1600" dirty="0"/>
              <a:t>applications are </a:t>
            </a:r>
            <a:r>
              <a:rPr lang="en-US" sz="1600" dirty="0" smtClean="0"/>
              <a:t>encouraged.</a:t>
            </a:r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Consortia can position themselves to take advantage of </a:t>
            </a:r>
            <a:r>
              <a:rPr lang="en-US" sz="1600" b="1" dirty="0" smtClean="0">
                <a:solidFill>
                  <a:srgbClr val="7030A0"/>
                </a:solidFill>
              </a:rPr>
              <a:t>diverse sector expertise</a:t>
            </a:r>
            <a:r>
              <a:rPr lang="en-US" sz="1600" dirty="0" smtClean="0"/>
              <a:t>, </a:t>
            </a:r>
            <a:r>
              <a:rPr lang="en-US" sz="1600" dirty="0" err="1" smtClean="0"/>
              <a:t>maximise</a:t>
            </a:r>
            <a:r>
              <a:rPr lang="en-US" sz="1600" dirty="0" smtClean="0"/>
              <a:t> economies of scale and improve geographic coverage. </a:t>
            </a:r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They may address potential </a:t>
            </a:r>
            <a:r>
              <a:rPr lang="en-US" sz="1600" b="1" dirty="0" smtClean="0">
                <a:solidFill>
                  <a:srgbClr val="7030A0"/>
                </a:solidFill>
              </a:rPr>
              <a:t>capacity limitations of smaller </a:t>
            </a:r>
            <a:r>
              <a:rPr lang="en-US" sz="1600" b="1" dirty="0" err="1" smtClean="0">
                <a:solidFill>
                  <a:srgbClr val="7030A0"/>
                </a:solidFill>
              </a:rPr>
              <a:t>organisations</a:t>
            </a:r>
            <a:r>
              <a:rPr lang="en-US" sz="1600" b="1" dirty="0" smtClean="0">
                <a:solidFill>
                  <a:srgbClr val="7030A0"/>
                </a:solidFill>
              </a:rPr>
              <a:t> </a:t>
            </a:r>
            <a:r>
              <a:rPr lang="en-US" sz="1600" dirty="0" smtClean="0"/>
              <a:t>to meet grant opportunity objectives and comply with Commonwealth grant requirements. </a:t>
            </a:r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It is a way for multiple </a:t>
            </a:r>
            <a:r>
              <a:rPr lang="en-US" sz="1600" dirty="0" err="1" smtClean="0"/>
              <a:t>organisations</a:t>
            </a:r>
            <a:r>
              <a:rPr lang="en-US" sz="1600" dirty="0" smtClean="0"/>
              <a:t> to use their resources to deliver more cohesive and effective activities. </a:t>
            </a:r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Consortia arrangements also provide a unique opportunity for cross collaboration and collegial partnerships.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endParaRPr lang="en-AU" sz="1600" dirty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1551420" y="6373697"/>
            <a:ext cx="5365750" cy="225467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 smtClean="0"/>
              <a:t>PM&amp;C  |  Office for Women  |  </a:t>
            </a:r>
            <a:r>
              <a:rPr lang="en-AU" i="1" dirty="0" smtClean="0"/>
              <a:t>National Women’s Alliances </a:t>
            </a:r>
            <a:r>
              <a:rPr lang="en-AU" dirty="0" smtClean="0"/>
              <a:t>grant opportunity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/>
              <a:t>29 May, 2024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 smtClean="0"/>
              <a:t>|  </a:t>
            </a:r>
            <a:fld id="{321CA817-A6CD-4F72-B3BC-AB261A5E64B6}" type="slidenum">
              <a:rPr lang="en-AU" smtClean="0"/>
              <a:pPr algn="l"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6463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901754"/>
            <a:ext cx="10585450" cy="828675"/>
          </a:xfrm>
        </p:spPr>
        <p:txBody>
          <a:bodyPr/>
          <a:lstStyle/>
          <a:p>
            <a:r>
              <a:rPr lang="en-AU" dirty="0">
                <a:solidFill>
                  <a:srgbClr val="7030A0"/>
                </a:solidFill>
                <a:cs typeface="Segoe UI" panose="020B0502040204020203" pitchFamily="34" charset="0"/>
              </a:rPr>
              <a:t>Consortia </a:t>
            </a:r>
            <a:r>
              <a:rPr lang="en-AU" dirty="0" smtClean="0">
                <a:solidFill>
                  <a:srgbClr val="7030A0"/>
                </a:solidFill>
                <a:cs typeface="Segoe UI" panose="020B0502040204020203" pitchFamily="34" charset="0"/>
              </a:rPr>
              <a:t>Applications</a:t>
            </a:r>
            <a:endParaRPr lang="en-AU" dirty="0">
              <a:solidFill>
                <a:srgbClr val="7030A0"/>
              </a:solidFill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275" y="1215398"/>
            <a:ext cx="10585449" cy="430674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endParaRPr lang="en-AU" sz="1600" dirty="0"/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AU" sz="1600" dirty="0"/>
              <a:t>Applicants who apply as the </a:t>
            </a:r>
            <a:r>
              <a:rPr lang="en-AU" sz="1600" b="1" dirty="0">
                <a:solidFill>
                  <a:srgbClr val="7030A0"/>
                </a:solidFill>
              </a:rPr>
              <a:t>lead of a </a:t>
            </a:r>
            <a:r>
              <a:rPr lang="en-AU" sz="1600" b="1" dirty="0" smtClean="0">
                <a:solidFill>
                  <a:srgbClr val="7030A0"/>
                </a:solidFill>
              </a:rPr>
              <a:t>consortia </a:t>
            </a:r>
            <a:r>
              <a:rPr lang="en-AU" sz="1600" dirty="0"/>
              <a:t>are </a:t>
            </a:r>
            <a:r>
              <a:rPr lang="en-AU" sz="1600" b="1" dirty="0">
                <a:solidFill>
                  <a:srgbClr val="7030A0"/>
                </a:solidFill>
              </a:rPr>
              <a:t>not</a:t>
            </a:r>
            <a:r>
              <a:rPr lang="en-AU" sz="1600" dirty="0"/>
              <a:t> able to also apply as an </a:t>
            </a:r>
            <a:r>
              <a:rPr lang="en-AU" sz="1600" b="1" dirty="0">
                <a:solidFill>
                  <a:srgbClr val="7030A0"/>
                </a:solidFill>
              </a:rPr>
              <a:t>applicant in their own right</a:t>
            </a:r>
            <a:r>
              <a:rPr lang="en-AU" sz="1600" dirty="0"/>
              <a:t>.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AU" sz="1600" dirty="0"/>
              <a:t>Applicants who are a </a:t>
            </a:r>
            <a:r>
              <a:rPr lang="en-AU" sz="1600" b="1" dirty="0">
                <a:solidFill>
                  <a:srgbClr val="7030A0"/>
                </a:solidFill>
              </a:rPr>
              <a:t>member</a:t>
            </a:r>
            <a:r>
              <a:rPr lang="en-AU" sz="1600" dirty="0"/>
              <a:t> within a </a:t>
            </a:r>
            <a:r>
              <a:rPr lang="en-AU" sz="1600" b="1" dirty="0">
                <a:solidFill>
                  <a:srgbClr val="7030A0"/>
                </a:solidFill>
              </a:rPr>
              <a:t>consortia</a:t>
            </a:r>
            <a:r>
              <a:rPr lang="en-AU" sz="1600" b="1" dirty="0"/>
              <a:t> </a:t>
            </a:r>
            <a:r>
              <a:rPr lang="en-AU" sz="1600" dirty="0"/>
              <a:t>application (but not the lead organisation) </a:t>
            </a:r>
            <a:r>
              <a:rPr lang="en-AU" sz="1600" b="1" dirty="0">
                <a:solidFill>
                  <a:srgbClr val="7030A0"/>
                </a:solidFill>
              </a:rPr>
              <a:t>can </a:t>
            </a:r>
            <a:r>
              <a:rPr lang="en-AU" sz="1600" dirty="0"/>
              <a:t>also apply as an </a:t>
            </a:r>
            <a:r>
              <a:rPr lang="en-AU" sz="1600" b="1" dirty="0">
                <a:solidFill>
                  <a:srgbClr val="7030A0"/>
                </a:solidFill>
              </a:rPr>
              <a:t>applicant in their own right</a:t>
            </a:r>
            <a:r>
              <a:rPr lang="en-AU" sz="1600" dirty="0">
                <a:solidFill>
                  <a:srgbClr val="7030A0"/>
                </a:solidFill>
              </a:rPr>
              <a:t>. </a:t>
            </a:r>
            <a:endParaRPr lang="en-AU" sz="1600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1600" dirty="0"/>
              <a:t>A Consortia Letter of Declaration must be signed by all members of the proposed consortia </a:t>
            </a:r>
            <a:r>
              <a:rPr lang="en-US" sz="1600" dirty="0" smtClean="0"/>
              <a:t>and </a:t>
            </a:r>
            <a:r>
              <a:rPr lang="en-US" sz="1600" dirty="0"/>
              <a:t>attached to the application submitted by the lead </a:t>
            </a:r>
            <a:r>
              <a:rPr lang="en-US" sz="1600" dirty="0" err="1"/>
              <a:t>organisation</a:t>
            </a:r>
            <a:r>
              <a:rPr lang="en-US" sz="1600" dirty="0"/>
              <a:t>. </a:t>
            </a:r>
            <a:endParaRPr lang="en-AU" sz="1600" dirty="0" smtClean="0"/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1600" dirty="0" smtClean="0"/>
              <a:t>A </a:t>
            </a:r>
            <a:r>
              <a:rPr lang="en-US" sz="1600" b="1" dirty="0">
                <a:solidFill>
                  <a:srgbClr val="7030A0"/>
                </a:solidFill>
              </a:rPr>
              <a:t>formal arrangement </a:t>
            </a:r>
            <a:r>
              <a:rPr lang="en-US" sz="1600" dirty="0"/>
              <a:t>must be in place with all parties </a:t>
            </a:r>
            <a:r>
              <a:rPr lang="en-US" sz="1600" b="1" dirty="0">
                <a:solidFill>
                  <a:srgbClr val="7030A0"/>
                </a:solidFill>
              </a:rPr>
              <a:t>prior to execution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n-US" sz="1600" dirty="0"/>
              <a:t>of the agreement. </a:t>
            </a:r>
            <a:endParaRPr lang="en-AU" sz="1600" dirty="0"/>
          </a:p>
          <a:p>
            <a:pPr marL="0" indent="0">
              <a:buNone/>
            </a:pPr>
            <a:endParaRPr lang="en-AU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PM&amp;C  |  Office for Women  |  </a:t>
            </a:r>
            <a:r>
              <a:rPr lang="en-AU" i="1" dirty="0"/>
              <a:t>National Women’s Alliances </a:t>
            </a:r>
            <a:r>
              <a:rPr lang="en-AU" dirty="0"/>
              <a:t>grant opportunity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/>
              <a:t>29 May, 2024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 smtClean="0"/>
              <a:t>|  </a:t>
            </a:r>
            <a:fld id="{321CA817-A6CD-4F72-B3BC-AB261A5E64B6}" type="slidenum">
              <a:rPr lang="en-AU" smtClean="0"/>
              <a:pPr algn="l"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7028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Assessment Criteria</a:t>
            </a:r>
            <a:endParaRPr lang="en-AU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276" y="1225839"/>
            <a:ext cx="10585449" cy="40687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AU" sz="1800" dirty="0"/>
          </a:p>
          <a:p>
            <a:pPr>
              <a:lnSpc>
                <a:spcPct val="150000"/>
              </a:lnSpc>
            </a:pPr>
            <a:r>
              <a:rPr lang="en-AU" sz="1800" dirty="0"/>
              <a:t>The assessment criteria are outlined in Section 6 of the Guidelines.</a:t>
            </a:r>
          </a:p>
          <a:p>
            <a:pPr>
              <a:lnSpc>
                <a:spcPct val="150000"/>
              </a:lnSpc>
            </a:pPr>
            <a:r>
              <a:rPr lang="en-US" sz="1800" dirty="0"/>
              <a:t>This information will be used to assess how your </a:t>
            </a:r>
            <a:r>
              <a:rPr lang="en-US" sz="1800" dirty="0" err="1"/>
              <a:t>organisation</a:t>
            </a:r>
            <a:r>
              <a:rPr lang="en-US" sz="1800" dirty="0"/>
              <a:t> or partnership, as a National Women’s Alliance, can contribute to the Government’s commitment to gender equality in Australia.</a:t>
            </a:r>
            <a:endParaRPr lang="en-AU" sz="1800" dirty="0"/>
          </a:p>
          <a:p>
            <a:pPr>
              <a:lnSpc>
                <a:spcPct val="150000"/>
              </a:lnSpc>
            </a:pPr>
            <a:r>
              <a:rPr lang="en-AU" sz="1800" dirty="0" smtClean="0"/>
              <a:t>We </a:t>
            </a:r>
            <a:r>
              <a:rPr lang="en-AU" sz="1800" dirty="0"/>
              <a:t>want applicants to </a:t>
            </a:r>
            <a:r>
              <a:rPr lang="en-AU" sz="1800" b="1" dirty="0">
                <a:solidFill>
                  <a:srgbClr val="7030A0"/>
                </a:solidFill>
              </a:rPr>
              <a:t>demonstrate their capacity and capability</a:t>
            </a:r>
            <a:r>
              <a:rPr lang="en-AU" sz="1800" dirty="0"/>
              <a:t> to implement the Strategy’s vision throughout the </a:t>
            </a:r>
            <a:r>
              <a:rPr lang="en-AU" sz="1800" dirty="0" smtClean="0"/>
              <a:t>criteria</a:t>
            </a:r>
            <a:r>
              <a:rPr lang="en-AU" sz="1800" dirty="0"/>
              <a:t>.</a:t>
            </a:r>
            <a:endParaRPr lang="en-AU" sz="18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PM&amp;C  |  Office for Women  |  National Women’s Alliances grant opportunity</a:t>
            </a:r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/>
              <a:t>29 May, 2024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 smtClean="0"/>
              <a:t>|  </a:t>
            </a:r>
            <a:fld id="{321CA817-A6CD-4F72-B3BC-AB261A5E64B6}" type="slidenum">
              <a:rPr lang="en-AU" smtClean="0"/>
              <a:pPr algn="l"/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0989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6" y="599202"/>
            <a:ext cx="10585450" cy="828675"/>
          </a:xfrm>
        </p:spPr>
        <p:txBody>
          <a:bodyPr/>
          <a:lstStyle/>
          <a:p>
            <a:pPr algn="ctr"/>
            <a:r>
              <a:rPr lang="en-AU" dirty="0">
                <a:solidFill>
                  <a:srgbClr val="7030A0"/>
                </a:solidFill>
                <a:cs typeface="Segoe UI" panose="020B0502040204020203" pitchFamily="34" charset="0"/>
              </a:rPr>
              <a:t>Criteria 1 – </a:t>
            </a:r>
            <a:r>
              <a:rPr lang="en-AU" dirty="0" smtClean="0">
                <a:solidFill>
                  <a:srgbClr val="7030A0"/>
                </a:solidFill>
                <a:cs typeface="Segoe UI" panose="020B0502040204020203" pitchFamily="34" charset="0"/>
              </a:rPr>
              <a:t>Gender Equality Outcomes (35% weighting)</a:t>
            </a:r>
            <a:endParaRPr lang="en-AU" dirty="0">
              <a:solidFill>
                <a:srgbClr val="7030A0"/>
              </a:solidFill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1" y="1645438"/>
            <a:ext cx="10718164" cy="451069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en-US" sz="1700" b="1" dirty="0">
                <a:solidFill>
                  <a:srgbClr val="7030A0"/>
                </a:solidFill>
              </a:rPr>
              <a:t>Describe how the work of your Alliance or consortium will drive progress on gender equality outcomes outlined in the Strategy. </a:t>
            </a:r>
            <a:endParaRPr lang="en-AU" sz="1600" b="1" dirty="0">
              <a:solidFill>
                <a:srgbClr val="7030A0"/>
              </a:solidFill>
            </a:endParaRPr>
          </a:p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en-AU" dirty="0"/>
              <a:t>In this criteria , please describe:</a:t>
            </a:r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en-AU" dirty="0"/>
              <a:t>How the work of your Alliance will support the vision of the Strategy and align with its </a:t>
            </a:r>
            <a:r>
              <a:rPr lang="en-AU"/>
              <a:t>priority areas</a:t>
            </a:r>
            <a:endParaRPr lang="en-AU" dirty="0"/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en-US" dirty="0"/>
              <a:t>How the activities that your </a:t>
            </a:r>
            <a:r>
              <a:rPr lang="en-US"/>
              <a:t>Alliance </a:t>
            </a:r>
            <a:r>
              <a:rPr lang="en-US" dirty="0"/>
              <a:t>deliver</a:t>
            </a:r>
            <a:r>
              <a:rPr lang="en-US"/>
              <a:t> will progress </a:t>
            </a:r>
            <a:r>
              <a:rPr lang="en-US" dirty="0"/>
              <a:t>the </a:t>
            </a:r>
            <a:r>
              <a:rPr lang="en-US"/>
              <a:t>Strategy outcomes</a:t>
            </a:r>
            <a:endParaRPr lang="en-US" dirty="0"/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en-US" dirty="0"/>
              <a:t>How your Alliance will engage and work collaboratively across all Alliances and with partners/</a:t>
            </a:r>
            <a:r>
              <a:rPr lang="en-US" dirty="0" err="1"/>
              <a:t>organisations</a:t>
            </a:r>
            <a:r>
              <a:rPr lang="en-US" dirty="0"/>
              <a:t>, to provide advice that is cohesive and intersectional, and elevate voices of women in Australia </a:t>
            </a:r>
            <a:endParaRPr lang="en-AU" dirty="0"/>
          </a:p>
          <a:p>
            <a:pPr>
              <a:spcAft>
                <a:spcPts val="1200"/>
              </a:spcAft>
            </a:pP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PM&amp;C  |  Office for Women  |  </a:t>
            </a:r>
            <a:r>
              <a:rPr lang="en-AU" i="1" dirty="0"/>
              <a:t>National Women’s Alliances </a:t>
            </a:r>
            <a:r>
              <a:rPr lang="en-AU" dirty="0"/>
              <a:t>grant opportunity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/>
              <a:t>29 May, 2024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 smtClean="0"/>
              <a:t>|  </a:t>
            </a:r>
            <a:fld id="{321CA817-A6CD-4F72-B3BC-AB261A5E64B6}" type="slidenum">
              <a:rPr lang="en-AU" smtClean="0"/>
              <a:pPr algn="l"/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2675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6" y="555740"/>
            <a:ext cx="10585450" cy="1189084"/>
          </a:xfrm>
        </p:spPr>
        <p:txBody>
          <a:bodyPr/>
          <a:lstStyle/>
          <a:p>
            <a:pPr algn="ctr"/>
            <a:r>
              <a:rPr lang="en-AU" dirty="0">
                <a:solidFill>
                  <a:srgbClr val="7030A0"/>
                </a:solidFill>
                <a:cs typeface="Segoe UI" panose="020B0502040204020203" pitchFamily="34" charset="0"/>
              </a:rPr>
              <a:t>Criteria 2 – </a:t>
            </a:r>
            <a:r>
              <a:rPr lang="en-AU" dirty="0" smtClean="0">
                <a:solidFill>
                  <a:srgbClr val="7030A0"/>
                </a:solidFill>
                <a:cs typeface="Segoe UI" panose="020B0502040204020203" pitchFamily="34" charset="0"/>
              </a:rPr>
              <a:t>Engagement with Women and Networks</a:t>
            </a:r>
            <a:br>
              <a:rPr lang="en-AU" dirty="0" smtClean="0">
                <a:solidFill>
                  <a:srgbClr val="7030A0"/>
                </a:solidFill>
                <a:cs typeface="Segoe UI" panose="020B0502040204020203" pitchFamily="34" charset="0"/>
              </a:rPr>
            </a:br>
            <a:r>
              <a:rPr lang="en-AU" dirty="0" smtClean="0">
                <a:solidFill>
                  <a:srgbClr val="7030A0"/>
                </a:solidFill>
                <a:cs typeface="Segoe UI" panose="020B0502040204020203" pitchFamily="34" charset="0"/>
              </a:rPr>
              <a:t>(35% weighting)</a:t>
            </a:r>
            <a:endParaRPr lang="en-AU" dirty="0">
              <a:solidFill>
                <a:srgbClr val="7030A0"/>
              </a:solidFill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en-AU" sz="1600" b="1" dirty="0">
                <a:solidFill>
                  <a:srgbClr val="7030A0"/>
                </a:solidFill>
              </a:rPr>
              <a:t>Demonstrate how your Alliance will engage with women in all their diversity to meet the objectives and intended outcomes of the Alliance Program.</a:t>
            </a:r>
            <a:endParaRPr lang="en-AU" sz="1600" dirty="0">
              <a:solidFill>
                <a:srgbClr val="7030A0"/>
              </a:solidFill>
            </a:endParaRPr>
          </a:p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en-US" dirty="0" smtClean="0"/>
              <a:t>In this criteria, </a:t>
            </a:r>
            <a:r>
              <a:rPr lang="en-AU" dirty="0"/>
              <a:t>we are looking to understand:</a:t>
            </a:r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en-AU" dirty="0" smtClean="0"/>
              <a:t>Your organisation’s </a:t>
            </a:r>
            <a:r>
              <a:rPr lang="en-AU" dirty="0"/>
              <a:t>current membership base and your existing relationships with relevant stakeholders, experts and </a:t>
            </a:r>
            <a:r>
              <a:rPr lang="en-AU"/>
              <a:t>community </a:t>
            </a:r>
            <a:r>
              <a:rPr lang="en-AU" smtClean="0"/>
              <a:t>groups</a:t>
            </a:r>
            <a:endParaRPr lang="en-AU" dirty="0" smtClean="0"/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en-AU" dirty="0"/>
              <a:t>T</a:t>
            </a:r>
            <a:r>
              <a:rPr lang="en-US" dirty="0" smtClean="0"/>
              <a:t>he </a:t>
            </a:r>
            <a:r>
              <a:rPr lang="en-US" dirty="0"/>
              <a:t>theme(s) and women your Alliance </a:t>
            </a:r>
            <a:r>
              <a:rPr lang="en-US"/>
              <a:t>will </a:t>
            </a:r>
            <a:r>
              <a:rPr lang="en-US" smtClean="0"/>
              <a:t>represent</a:t>
            </a:r>
            <a:endParaRPr lang="en-US" dirty="0" smtClean="0"/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en-US" dirty="0" smtClean="0"/>
              <a:t>How </a:t>
            </a:r>
            <a:r>
              <a:rPr lang="en-US" dirty="0"/>
              <a:t>you will ensure women in all their diversity, including the voices and priorities of women who are </a:t>
            </a:r>
            <a:r>
              <a:rPr lang="en-US" dirty="0" err="1"/>
              <a:t>marginalised</a:t>
            </a:r>
            <a:r>
              <a:rPr lang="en-US" dirty="0"/>
              <a:t>, will be captured and represented in your advice to Government. </a:t>
            </a:r>
            <a:endParaRPr lang="en-AU" dirty="0"/>
          </a:p>
          <a:p>
            <a:pPr lvl="1">
              <a:lnSpc>
                <a:spcPct val="150000"/>
              </a:lnSpc>
              <a:spcAft>
                <a:spcPts val="600"/>
              </a:spcAft>
            </a:pPr>
            <a:endParaRPr lang="en-US" sz="16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PM&amp;C  |  Office for Women  |  </a:t>
            </a:r>
            <a:r>
              <a:rPr lang="en-AU" i="1" dirty="0"/>
              <a:t>National Women’s Alliances </a:t>
            </a:r>
            <a:r>
              <a:rPr lang="en-AU" dirty="0"/>
              <a:t>grant opportunity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/>
              <a:t>29 May, 2024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 smtClean="0"/>
              <a:t>|  </a:t>
            </a:r>
            <a:fld id="{321CA817-A6CD-4F72-B3BC-AB261A5E64B6}" type="slidenum">
              <a:rPr lang="en-AU" smtClean="0"/>
              <a:pPr algn="l"/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6076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348" y="465494"/>
            <a:ext cx="10585450" cy="1068369"/>
          </a:xfrm>
        </p:spPr>
        <p:txBody>
          <a:bodyPr/>
          <a:lstStyle/>
          <a:p>
            <a:pPr algn="ctr"/>
            <a:r>
              <a:rPr lang="en-AU" dirty="0">
                <a:solidFill>
                  <a:srgbClr val="7030A0"/>
                </a:solidFill>
                <a:cs typeface="Segoe UI" panose="020B0502040204020203" pitchFamily="34" charset="0"/>
              </a:rPr>
              <a:t>Criterion 3 – </a:t>
            </a:r>
            <a:r>
              <a:rPr lang="en-AU" dirty="0" smtClean="0">
                <a:solidFill>
                  <a:srgbClr val="7030A0"/>
                </a:solidFill>
                <a:cs typeface="Segoe UI" panose="020B0502040204020203" pitchFamily="34" charset="0"/>
              </a:rPr>
              <a:t>Capability and Capacity to Deliver</a:t>
            </a:r>
            <a:br>
              <a:rPr lang="en-AU" dirty="0" smtClean="0">
                <a:solidFill>
                  <a:srgbClr val="7030A0"/>
                </a:solidFill>
                <a:cs typeface="Segoe UI" panose="020B0502040204020203" pitchFamily="34" charset="0"/>
              </a:rPr>
            </a:br>
            <a:r>
              <a:rPr lang="en-AU" dirty="0" smtClean="0">
                <a:solidFill>
                  <a:srgbClr val="7030A0"/>
                </a:solidFill>
                <a:cs typeface="Segoe UI" panose="020B0502040204020203" pitchFamily="34" charset="0"/>
              </a:rPr>
              <a:t>(30</a:t>
            </a:r>
            <a:r>
              <a:rPr lang="en-AU" dirty="0">
                <a:solidFill>
                  <a:srgbClr val="7030A0"/>
                </a:solidFill>
                <a:cs typeface="Segoe UI" panose="020B0502040204020203" pitchFamily="34" charset="0"/>
              </a:rPr>
              <a:t>% </a:t>
            </a:r>
            <a:r>
              <a:rPr lang="en-AU" dirty="0" smtClean="0">
                <a:solidFill>
                  <a:srgbClr val="7030A0"/>
                </a:solidFill>
                <a:cs typeface="Segoe UI" panose="020B0502040204020203" pitchFamily="34" charset="0"/>
              </a:rPr>
              <a:t>weighting)</a:t>
            </a:r>
            <a:endParaRPr lang="en-AU" dirty="0">
              <a:solidFill>
                <a:srgbClr val="7030A0"/>
              </a:solidFill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8349" y="1646597"/>
            <a:ext cx="10850271" cy="483983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endParaRPr lang="en-AU" sz="1700" b="1" dirty="0">
              <a:solidFill>
                <a:srgbClr val="7030A0"/>
              </a:solidFill>
            </a:endParaRPr>
          </a:p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en-AU" sz="1700" b="1">
                <a:solidFill>
                  <a:srgbClr val="7030A0"/>
                </a:solidFill>
              </a:rPr>
              <a:t>Demonstrate </a:t>
            </a:r>
            <a:r>
              <a:rPr lang="en-AU" sz="1700" b="1" dirty="0">
                <a:solidFill>
                  <a:srgbClr val="7030A0"/>
                </a:solidFill>
              </a:rPr>
              <a:t>your organisation’s capability and capacity to successfully deliver this project.</a:t>
            </a:r>
            <a:endParaRPr lang="en-AU" sz="1700" dirty="0">
              <a:solidFill>
                <a:srgbClr val="7030A0"/>
              </a:solidFill>
            </a:endParaRPr>
          </a:p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en-US" dirty="0"/>
              <a:t>In this criteria, </a:t>
            </a:r>
            <a:r>
              <a:rPr lang="en-AU" dirty="0"/>
              <a:t>please include information regarding:</a:t>
            </a:r>
            <a:endParaRPr lang="en-AU" sz="1200" dirty="0"/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en-AU" dirty="0"/>
              <a:t>Key</a:t>
            </a:r>
            <a:r>
              <a:rPr lang="en-AU"/>
              <a:t> </a:t>
            </a:r>
            <a:r>
              <a:rPr lang="en-AU" dirty="0"/>
              <a:t>staff, activities</a:t>
            </a:r>
            <a:r>
              <a:rPr lang="en-AU"/>
              <a:t>, roles, relevant experience, skills and qualifications</a:t>
            </a:r>
            <a:endParaRPr lang="en-AU" dirty="0"/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en-AU" dirty="0"/>
              <a:t>Risk management and financial capabilities</a:t>
            </a:r>
            <a:r>
              <a:rPr lang="en-AU"/>
              <a:t>, </a:t>
            </a:r>
            <a:r>
              <a:rPr lang="en-AU" dirty="0"/>
              <a:t>to</a:t>
            </a:r>
            <a:r>
              <a:rPr lang="en-AU"/>
              <a:t> </a:t>
            </a:r>
            <a:r>
              <a:rPr lang="en-AU" dirty="0"/>
              <a:t>demonstrate</a:t>
            </a:r>
            <a:r>
              <a:rPr lang="en-AU"/>
              <a:t> that </a:t>
            </a:r>
            <a:r>
              <a:rPr lang="en-AU" dirty="0"/>
              <a:t>your organisation or consortium are financially capable of managing the amount of </a:t>
            </a:r>
            <a:r>
              <a:rPr lang="en-AU"/>
              <a:t>funding requested</a:t>
            </a:r>
            <a:endParaRPr lang="en-AU" dirty="0"/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en-AU"/>
              <a:t>Your </a:t>
            </a:r>
            <a:r>
              <a:rPr lang="en-AU" dirty="0"/>
              <a:t>organisation’s governance structure, </a:t>
            </a:r>
            <a:r>
              <a:rPr lang="en-US" dirty="0"/>
              <a:t>including Board composition and expertise</a:t>
            </a:r>
          </a:p>
          <a:p>
            <a:pPr marL="358775" lvl="2" indent="0">
              <a:lnSpc>
                <a:spcPct val="150000"/>
              </a:lnSpc>
              <a:spcAft>
                <a:spcPts val="600"/>
              </a:spcAft>
              <a:buNone/>
            </a:pPr>
            <a:endParaRPr lang="en-US" dirty="0"/>
          </a:p>
          <a:p>
            <a:pPr lvl="2">
              <a:lnSpc>
                <a:spcPct val="150000"/>
              </a:lnSpc>
              <a:spcAft>
                <a:spcPts val="600"/>
              </a:spcAft>
            </a:pPr>
            <a:endParaRPr lang="en-AU" dirty="0"/>
          </a:p>
          <a:p>
            <a:pPr lvl="1">
              <a:lnSpc>
                <a:spcPct val="150000"/>
              </a:lnSpc>
              <a:spcAft>
                <a:spcPts val="600"/>
              </a:spcAft>
            </a:pP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PM&amp;C  |  Office for Women  |  </a:t>
            </a:r>
            <a:r>
              <a:rPr lang="en-AU" i="1" dirty="0"/>
              <a:t>National Women’s Alliances </a:t>
            </a:r>
            <a:r>
              <a:rPr lang="en-AU" dirty="0"/>
              <a:t>grant opportunity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/>
              <a:t>29 May, 2024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 smtClean="0"/>
              <a:t>|  </a:t>
            </a:r>
            <a:fld id="{321CA817-A6CD-4F72-B3BC-AB261A5E64B6}" type="slidenum">
              <a:rPr lang="en-AU" smtClean="0"/>
              <a:pPr algn="l"/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1793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7030A0"/>
                </a:solidFill>
                <a:cs typeface="Segoe UI" panose="020B0502040204020203" pitchFamily="34" charset="0"/>
              </a:rPr>
              <a:t>Agenda</a:t>
            </a:r>
            <a:endParaRPr lang="en-AU" dirty="0">
              <a:solidFill>
                <a:srgbClr val="7030A0"/>
              </a:solidFill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AU" sz="2000" dirty="0" smtClean="0"/>
              <a:t>Working for Women: A Strategy for Gender Equality (the Strategy)</a:t>
            </a:r>
          </a:p>
          <a:p>
            <a:pPr>
              <a:spcAft>
                <a:spcPts val="600"/>
              </a:spcAft>
            </a:pPr>
            <a:r>
              <a:rPr lang="en-AU" sz="2000" dirty="0" smtClean="0"/>
              <a:t>National Women’s Alliances Grant Opportunity (Alliances)</a:t>
            </a:r>
          </a:p>
          <a:p>
            <a:pPr>
              <a:spcAft>
                <a:spcPts val="600"/>
              </a:spcAft>
            </a:pPr>
            <a:r>
              <a:rPr lang="en-AU" sz="2000" dirty="0"/>
              <a:t>What and who </a:t>
            </a:r>
            <a:r>
              <a:rPr lang="en-AU" sz="2000" dirty="0" smtClean="0"/>
              <a:t>we are looking for</a:t>
            </a:r>
            <a:endParaRPr lang="en-AU" sz="2000" dirty="0"/>
          </a:p>
          <a:p>
            <a:pPr>
              <a:spcAft>
                <a:spcPts val="600"/>
              </a:spcAft>
            </a:pPr>
            <a:r>
              <a:rPr lang="en-AU" sz="2000" dirty="0" smtClean="0"/>
              <a:t>Addressing the criteria</a:t>
            </a:r>
          </a:p>
          <a:p>
            <a:pPr>
              <a:spcAft>
                <a:spcPts val="600"/>
              </a:spcAft>
            </a:pPr>
            <a:r>
              <a:rPr lang="en-AU" sz="2000" dirty="0" smtClean="0"/>
              <a:t>Grant round timing</a:t>
            </a:r>
          </a:p>
          <a:p>
            <a:r>
              <a:rPr lang="en-AU" sz="2000" dirty="0" smtClean="0"/>
              <a:t>Q &amp; A</a:t>
            </a:r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PM&amp;C  </a:t>
            </a:r>
            <a:r>
              <a:rPr lang="en-AU" dirty="0"/>
              <a:t>| </a:t>
            </a:r>
            <a:r>
              <a:rPr lang="en-AU" dirty="0" smtClean="0"/>
              <a:t> Office </a:t>
            </a:r>
            <a:r>
              <a:rPr lang="en-AU" dirty="0"/>
              <a:t>for Women  |  </a:t>
            </a:r>
            <a:r>
              <a:rPr lang="en-AU" i="1" dirty="0" smtClean="0"/>
              <a:t>National Women’s Alliances </a:t>
            </a:r>
            <a:r>
              <a:rPr lang="en-AU" dirty="0" smtClean="0"/>
              <a:t>grant </a:t>
            </a:r>
            <a:r>
              <a:rPr lang="en-AU" dirty="0"/>
              <a:t>opportunity</a:t>
            </a:r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/>
              <a:t>29 May, 2024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 smtClean="0"/>
              <a:t>|  </a:t>
            </a:r>
            <a:fld id="{321CA817-A6CD-4F72-B3BC-AB261A5E64B6}" type="slidenum">
              <a:rPr lang="en-AU" smtClean="0"/>
              <a:pPr algn="l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2276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6" y="457272"/>
            <a:ext cx="10585450" cy="828675"/>
          </a:xfrm>
        </p:spPr>
        <p:txBody>
          <a:bodyPr/>
          <a:lstStyle/>
          <a:p>
            <a:r>
              <a:rPr lang="en-AU" dirty="0">
                <a:solidFill>
                  <a:srgbClr val="7030A0"/>
                </a:solidFill>
                <a:cs typeface="Segoe UI" panose="020B0502040204020203" pitchFamily="34" charset="0"/>
              </a:rPr>
              <a:t>What </a:t>
            </a:r>
            <a:r>
              <a:rPr lang="en-AU" dirty="0" smtClean="0">
                <a:solidFill>
                  <a:srgbClr val="7030A0"/>
                </a:solidFill>
                <a:cs typeface="Segoe UI" panose="020B0502040204020203" pitchFamily="34" charset="0"/>
              </a:rPr>
              <a:t>does a good application look like? </a:t>
            </a:r>
            <a:endParaRPr lang="en-AU" dirty="0">
              <a:solidFill>
                <a:srgbClr val="7030A0"/>
              </a:solidFill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276" y="1138335"/>
            <a:ext cx="10585449" cy="4946582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en-AU" sz="1600" dirty="0"/>
              <a:t>A good application is one </a:t>
            </a:r>
            <a:r>
              <a:rPr lang="en-AU" sz="1600" dirty="0" smtClean="0"/>
              <a:t>that:</a:t>
            </a:r>
            <a:endParaRPr lang="en-AU" sz="1600" dirty="0"/>
          </a:p>
          <a:p>
            <a:pPr lvl="2">
              <a:lnSpc>
                <a:spcPct val="15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7030A0"/>
                </a:solidFill>
              </a:rPr>
              <a:t>Clearly </a:t>
            </a:r>
            <a:r>
              <a:rPr lang="en-US" sz="1600" b="1" dirty="0">
                <a:solidFill>
                  <a:srgbClr val="7030A0"/>
                </a:solidFill>
              </a:rPr>
              <a:t>and fully responds </a:t>
            </a:r>
            <a:r>
              <a:rPr lang="en-US" sz="1600" dirty="0"/>
              <a:t>to all the required selection </a:t>
            </a:r>
            <a:r>
              <a:rPr lang="en-US" sz="1600" dirty="0" smtClean="0"/>
              <a:t>criteria</a:t>
            </a:r>
            <a:endParaRPr lang="en-US" sz="1600" dirty="0"/>
          </a:p>
          <a:p>
            <a:pPr lvl="2">
              <a:lnSpc>
                <a:spcPct val="15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7030A0"/>
                </a:solidFill>
              </a:rPr>
              <a:t>Clearly </a:t>
            </a:r>
            <a:r>
              <a:rPr lang="en-US" sz="1600" b="1" dirty="0">
                <a:solidFill>
                  <a:srgbClr val="7030A0"/>
                </a:solidFill>
              </a:rPr>
              <a:t>articulates </a:t>
            </a:r>
            <a:r>
              <a:rPr lang="en-US" sz="1600" dirty="0"/>
              <a:t>how the </a:t>
            </a:r>
            <a:r>
              <a:rPr lang="en-US" sz="1600" b="1" dirty="0">
                <a:solidFill>
                  <a:srgbClr val="7030A0"/>
                </a:solidFill>
              </a:rPr>
              <a:t>themes</a:t>
            </a:r>
            <a:r>
              <a:rPr lang="en-US" sz="1600" dirty="0"/>
              <a:t> you represent are </a:t>
            </a:r>
            <a:r>
              <a:rPr lang="en-US" sz="1600" b="1" dirty="0">
                <a:solidFill>
                  <a:srgbClr val="7030A0"/>
                </a:solidFill>
              </a:rPr>
              <a:t>connected</a:t>
            </a:r>
            <a:r>
              <a:rPr lang="en-US" sz="1600" dirty="0"/>
              <a:t> to and support the priority areas of the </a:t>
            </a:r>
            <a:r>
              <a:rPr lang="en-US" sz="1600" dirty="0" smtClean="0"/>
              <a:t>Strategy </a:t>
            </a:r>
          </a:p>
          <a:p>
            <a:pPr lvl="2">
              <a:lnSpc>
                <a:spcPct val="15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600" dirty="0"/>
              <a:t>Provides </a:t>
            </a:r>
            <a:r>
              <a:rPr lang="en-AU" sz="1600" b="1" dirty="0">
                <a:solidFill>
                  <a:srgbClr val="7030A0"/>
                </a:solidFill>
              </a:rPr>
              <a:t>convincing evidence </a:t>
            </a:r>
            <a:r>
              <a:rPr lang="en-AU" sz="1600" dirty="0"/>
              <a:t>and </a:t>
            </a:r>
            <a:r>
              <a:rPr lang="en-AU" sz="1600" b="1" dirty="0">
                <a:solidFill>
                  <a:srgbClr val="7030A0"/>
                </a:solidFill>
              </a:rPr>
              <a:t>data</a:t>
            </a:r>
            <a:r>
              <a:rPr lang="en-AU" sz="1600" dirty="0"/>
              <a:t> to show how proposed activities will be </a:t>
            </a:r>
            <a:r>
              <a:rPr lang="en-AU" sz="1600" dirty="0" smtClean="0"/>
              <a:t>successful</a:t>
            </a:r>
          </a:p>
          <a:p>
            <a:pPr lvl="2">
              <a:lnSpc>
                <a:spcPct val="15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7030A0"/>
                </a:solidFill>
              </a:rPr>
              <a:t>Clearly identifies </a:t>
            </a:r>
            <a:r>
              <a:rPr lang="en-US" sz="1600" dirty="0"/>
              <a:t>how the proposed activities </a:t>
            </a:r>
            <a:r>
              <a:rPr lang="en-US" sz="1600" b="1" dirty="0">
                <a:solidFill>
                  <a:srgbClr val="7030A0"/>
                </a:solidFill>
              </a:rPr>
              <a:t>leverage</a:t>
            </a:r>
            <a:r>
              <a:rPr lang="en-US" sz="1600" dirty="0"/>
              <a:t> what is already being delivered, and </a:t>
            </a:r>
            <a:r>
              <a:rPr lang="en-US" sz="1600" b="1" dirty="0">
                <a:solidFill>
                  <a:srgbClr val="7030A0"/>
                </a:solidFill>
              </a:rPr>
              <a:t>complements or expands </a:t>
            </a:r>
            <a:r>
              <a:rPr lang="en-US" sz="1600" dirty="0"/>
              <a:t>it to achieve the program </a:t>
            </a:r>
            <a:r>
              <a:rPr lang="en-US" sz="1600" dirty="0" smtClean="0"/>
              <a:t>objectives</a:t>
            </a:r>
          </a:p>
          <a:p>
            <a:pPr lvl="2">
              <a:lnSpc>
                <a:spcPct val="15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600" dirty="0" smtClean="0"/>
              <a:t>Demonstrates </a:t>
            </a:r>
            <a:r>
              <a:rPr lang="en-AU" sz="1600" dirty="0"/>
              <a:t>a solid </a:t>
            </a:r>
            <a:r>
              <a:rPr lang="en-AU" sz="1600" b="1" dirty="0">
                <a:solidFill>
                  <a:srgbClr val="7030A0"/>
                </a:solidFill>
              </a:rPr>
              <a:t>governance framework</a:t>
            </a:r>
            <a:r>
              <a:rPr lang="en-AU" sz="1600" dirty="0"/>
              <a:t>, including </a:t>
            </a:r>
            <a:r>
              <a:rPr lang="en-AU" sz="1600" b="1" dirty="0">
                <a:solidFill>
                  <a:srgbClr val="7030A0"/>
                </a:solidFill>
              </a:rPr>
              <a:t>financial </a:t>
            </a:r>
            <a:r>
              <a:rPr lang="en-AU" sz="1600" b="1" dirty="0" smtClean="0">
                <a:solidFill>
                  <a:srgbClr val="7030A0"/>
                </a:solidFill>
              </a:rPr>
              <a:t>capability</a:t>
            </a:r>
            <a:r>
              <a:rPr lang="en-AU" sz="1600" dirty="0" smtClean="0">
                <a:solidFill>
                  <a:srgbClr val="7030A0"/>
                </a:solidFill>
              </a:rPr>
              <a:t>, </a:t>
            </a:r>
            <a:r>
              <a:rPr lang="en-AU" sz="1600" b="1" dirty="0">
                <a:solidFill>
                  <a:srgbClr val="7030A0"/>
                </a:solidFill>
              </a:rPr>
              <a:t>risk </a:t>
            </a:r>
            <a:r>
              <a:rPr lang="en-AU" sz="1600" dirty="0"/>
              <a:t>and </a:t>
            </a:r>
            <a:r>
              <a:rPr lang="en-AU" sz="1600" dirty="0" smtClean="0"/>
              <a:t>performance </a:t>
            </a:r>
            <a:r>
              <a:rPr lang="en-AU" sz="1600" dirty="0"/>
              <a:t>policies, commensurate with the level of funding being applied </a:t>
            </a:r>
            <a:r>
              <a:rPr lang="en-AU" sz="1600" dirty="0" smtClean="0"/>
              <a:t>for</a:t>
            </a:r>
          </a:p>
          <a:p>
            <a:pPr lvl="2">
              <a:lnSpc>
                <a:spcPct val="15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For </a:t>
            </a:r>
            <a:r>
              <a:rPr lang="en-US" sz="1600" dirty="0"/>
              <a:t>consortia arrangements, the application has </a:t>
            </a:r>
            <a:r>
              <a:rPr lang="en-US" sz="1600" b="1" dirty="0">
                <a:solidFill>
                  <a:srgbClr val="7030A0"/>
                </a:solidFill>
              </a:rPr>
              <a:t>clearly explained </a:t>
            </a:r>
            <a:r>
              <a:rPr lang="en-US" sz="1600" dirty="0"/>
              <a:t>the partnership model, contributions and governance </a:t>
            </a:r>
            <a:r>
              <a:rPr lang="en-US" sz="1600" dirty="0" smtClean="0"/>
              <a:t>structure.</a:t>
            </a:r>
            <a:endParaRPr lang="en-AU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PM&amp;C  |  Office for Women  |  </a:t>
            </a:r>
            <a:r>
              <a:rPr lang="en-AU" i="1" dirty="0"/>
              <a:t>National Women’s Alliances </a:t>
            </a:r>
            <a:r>
              <a:rPr lang="en-AU" dirty="0"/>
              <a:t>grant opportunity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/>
              <a:t>29 May, 2024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 smtClean="0"/>
              <a:t>|  </a:t>
            </a:r>
            <a:fld id="{321CA817-A6CD-4F72-B3BC-AB261A5E64B6}" type="slidenum">
              <a:rPr lang="en-AU" smtClean="0"/>
              <a:pPr algn="l"/>
              <a:t>20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5154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7030A0"/>
                </a:solidFill>
                <a:cs typeface="Segoe UI" panose="020B0502040204020203" pitchFamily="34" charset="0"/>
              </a:rPr>
              <a:t>Grant Opportunity Timeline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5500698"/>
              </p:ext>
            </p:extLst>
          </p:nvPr>
        </p:nvGraphicFramePr>
        <p:xfrm>
          <a:off x="1486638" y="1716716"/>
          <a:ext cx="8825434" cy="4064655"/>
        </p:xfrm>
        <a:graphic>
          <a:graphicData uri="http://schemas.openxmlformats.org/drawingml/2006/table">
            <a:tbl>
              <a:tblPr firstRow="1" lastRow="1">
                <a:tableStyleId>{5C22544A-7EE6-4342-B048-85BDC9FD1C3A}</a:tableStyleId>
              </a:tblPr>
              <a:tblGrid>
                <a:gridCol w="4834960">
                  <a:extLst>
                    <a:ext uri="{9D8B030D-6E8A-4147-A177-3AD203B41FA5}">
                      <a16:colId xmlns:a16="http://schemas.microsoft.com/office/drawing/2014/main" val="2177907806"/>
                    </a:ext>
                  </a:extLst>
                </a:gridCol>
                <a:gridCol w="3990474">
                  <a:extLst>
                    <a:ext uri="{9D8B030D-6E8A-4147-A177-3AD203B41FA5}">
                      <a16:colId xmlns:a16="http://schemas.microsoft.com/office/drawing/2014/main" val="3880417161"/>
                    </a:ext>
                  </a:extLst>
                </a:gridCol>
              </a:tblGrid>
              <a:tr h="580665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40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Activity</a:t>
                      </a:r>
                      <a:endParaRPr lang="en-AU" sz="14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Timeframe</a:t>
                      </a:r>
                      <a:endParaRPr lang="en-AU" sz="14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452829"/>
                  </a:ext>
                </a:extLst>
              </a:tr>
              <a:tr h="58066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400" b="1" kern="120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Assessment of applications</a:t>
                      </a:r>
                      <a:endParaRPr lang="en-AU" sz="1400" b="1" kern="1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CD9F9">
                        <a:alpha val="4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4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July-August 2024</a:t>
                      </a:r>
                      <a:endParaRPr lang="en-AU" sz="1400" b="1" kern="1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CD9F9">
                        <a:alpha val="4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613858"/>
                  </a:ext>
                </a:extLst>
              </a:tr>
              <a:tr h="58066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4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Approval of outcomes of selection process</a:t>
                      </a:r>
                      <a:endParaRPr lang="en-AU" sz="1400" b="1" kern="1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CD9F9">
                        <a:alpha val="4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400" b="1" kern="120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September 2024</a:t>
                      </a:r>
                      <a:endParaRPr lang="en-AU" sz="1400" b="1" kern="1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CD9F9">
                        <a:alpha val="4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929899"/>
                  </a:ext>
                </a:extLst>
              </a:tr>
              <a:tr h="58066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400" b="1" kern="120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Notification to applicants </a:t>
                      </a:r>
                      <a:endParaRPr lang="en-AU" sz="1400" b="1" kern="1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CD9F9">
                        <a:alpha val="4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400" b="1" kern="120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September-October 2024</a:t>
                      </a:r>
                      <a:endParaRPr lang="en-AU" sz="1400" b="1" kern="1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CD9F9">
                        <a:alpha val="4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610500"/>
                  </a:ext>
                </a:extLst>
              </a:tr>
              <a:tr h="58066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4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Negotiations and award of grant agreements</a:t>
                      </a:r>
                      <a:endParaRPr lang="en-AU" sz="1400" b="1" kern="1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CD9F9">
                        <a:alpha val="4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400" b="1" kern="120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October-November 2024</a:t>
                      </a:r>
                      <a:endParaRPr lang="en-AU" sz="1400" b="1" kern="1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CD9F9">
                        <a:alpha val="4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448792"/>
                  </a:ext>
                </a:extLst>
              </a:tr>
              <a:tr h="58066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400" b="1" kern="120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Earliest start date of grant activity </a:t>
                      </a:r>
                      <a:endParaRPr lang="en-AU" sz="1400" b="1" kern="120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CD9F9">
                        <a:alpha val="4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4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December 2024 </a:t>
                      </a:r>
                      <a:endParaRPr lang="en-AU" sz="1400" b="1" kern="1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CD9F9">
                        <a:alpha val="4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752872"/>
                  </a:ext>
                </a:extLst>
              </a:tr>
              <a:tr h="580665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AU" sz="140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</a:rPr>
                        <a:t>End date of grant activity </a:t>
                      </a:r>
                      <a:endParaRPr lang="en-AU" sz="14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2029</a:t>
                      </a:r>
                      <a:endParaRPr lang="en-AU" sz="14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064530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PM&amp;C  |  Office for Women  |  </a:t>
            </a:r>
            <a:r>
              <a:rPr lang="en-AU" i="1" dirty="0"/>
              <a:t>National Women’s Alliances </a:t>
            </a:r>
            <a:r>
              <a:rPr lang="en-AU" dirty="0"/>
              <a:t>grant opportunity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/>
              <a:t>29 May, 2024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 smtClean="0"/>
              <a:t>|  </a:t>
            </a:r>
            <a:fld id="{321CA817-A6CD-4F72-B3BC-AB261A5E64B6}" type="slidenum">
              <a:rPr lang="en-AU" smtClean="0"/>
              <a:pPr algn="l"/>
              <a:t>21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3125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7030A0"/>
                </a:solidFill>
                <a:cs typeface="Segoe UI" panose="020B0502040204020203" pitchFamily="34" charset="0"/>
              </a:rPr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pPr marL="0" indent="0" algn="ctr">
              <a:buNone/>
            </a:pPr>
            <a:r>
              <a:rPr lang="en-AU" sz="1800" dirty="0" smtClean="0"/>
              <a:t>Community </a:t>
            </a:r>
            <a:r>
              <a:rPr lang="en-AU" sz="1800" dirty="0"/>
              <a:t>Grants Hub on 1800 020 283 (option 1) or email </a:t>
            </a:r>
            <a:r>
              <a:rPr lang="en-AU" sz="1800" u="sng" dirty="0">
                <a:hlinkClick r:id="rId2"/>
              </a:rPr>
              <a:t>support@communitygrants.gov.au</a:t>
            </a:r>
            <a:r>
              <a:rPr lang="en-AU" sz="1800" dirty="0"/>
              <a:t>. 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PM&amp;C  |  Office for Women  |  </a:t>
            </a:r>
            <a:r>
              <a:rPr lang="en-AU" i="1" dirty="0"/>
              <a:t>National Women’s Alliances </a:t>
            </a:r>
            <a:r>
              <a:rPr lang="en-AU" dirty="0"/>
              <a:t>grant opportunity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/>
              <a:t>29 May, 2024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 smtClean="0"/>
              <a:t>|  </a:t>
            </a:r>
            <a:fld id="{321CA817-A6CD-4F72-B3BC-AB261A5E64B6}" type="slidenum">
              <a:rPr lang="en-AU" smtClean="0"/>
              <a:pPr algn="l"/>
              <a:t>22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5554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6" y="847898"/>
            <a:ext cx="10585450" cy="996777"/>
          </a:xfrm>
        </p:spPr>
        <p:txBody>
          <a:bodyPr/>
          <a:lstStyle/>
          <a:p>
            <a:r>
              <a:rPr lang="en-AU" dirty="0">
                <a:solidFill>
                  <a:srgbClr val="7030A0"/>
                </a:solidFill>
                <a:cs typeface="Segoe UI" panose="020B0502040204020203" pitchFamily="34" charset="0"/>
              </a:rPr>
              <a:t>Probity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276" y="1463041"/>
            <a:ext cx="10585449" cy="4729942"/>
          </a:xfrm>
        </p:spPr>
        <p:txBody>
          <a:bodyPr>
            <a:normAutofit fontScale="77500" lnSpcReduction="20000"/>
          </a:bodyPr>
          <a:lstStyle/>
          <a:p>
            <a:endParaRPr lang="en-AU" dirty="0"/>
          </a:p>
          <a:p>
            <a:pPr marL="0" indent="0">
              <a:spcBef>
                <a:spcPts val="600"/>
              </a:spcBef>
              <a:buNone/>
            </a:pPr>
            <a:r>
              <a:rPr lang="en-AU" sz="2300" dirty="0"/>
              <a:t>Probity Advice</a:t>
            </a:r>
          </a:p>
          <a:p>
            <a:pPr lvl="0"/>
            <a:r>
              <a:rPr lang="en-AU" sz="2200" dirty="0"/>
              <a:t>The department has appointed OCM as independent probity advisers to:</a:t>
            </a:r>
          </a:p>
          <a:p>
            <a:pPr lvl="3" fontAlgn="base">
              <a:lnSpc>
                <a:spcPct val="110000"/>
              </a:lnSpc>
            </a:pPr>
            <a:r>
              <a:rPr lang="en-AU" sz="2200" dirty="0"/>
              <a:t>Advise on grant design elements and governance aspects</a:t>
            </a:r>
          </a:p>
          <a:p>
            <a:pPr lvl="3" fontAlgn="base">
              <a:lnSpc>
                <a:spcPct val="110000"/>
              </a:lnSpc>
            </a:pPr>
            <a:r>
              <a:rPr lang="en-AU" sz="2200" dirty="0"/>
              <a:t>Train grants staff</a:t>
            </a:r>
          </a:p>
          <a:p>
            <a:pPr lvl="3" fontAlgn="base">
              <a:lnSpc>
                <a:spcPct val="110000"/>
              </a:lnSpc>
            </a:pPr>
            <a:r>
              <a:rPr lang="en-AU" sz="2200" dirty="0"/>
              <a:t>Oversee the grant selection process</a:t>
            </a:r>
          </a:p>
          <a:p>
            <a:pPr lvl="3" fontAlgn="base">
              <a:lnSpc>
                <a:spcPct val="110000"/>
              </a:lnSpc>
            </a:pPr>
            <a:r>
              <a:rPr lang="en-AU" sz="2200" dirty="0"/>
              <a:t>Validate compliance with Australian Government grant rules</a:t>
            </a:r>
          </a:p>
          <a:p>
            <a:pPr marL="0" indent="0">
              <a:buNone/>
            </a:pPr>
            <a:r>
              <a:rPr lang="en-AU" sz="1800" dirty="0"/>
              <a:t>  </a:t>
            </a:r>
          </a:p>
          <a:p>
            <a:pPr marL="0" indent="0">
              <a:buNone/>
            </a:pPr>
            <a:r>
              <a:rPr lang="en-AU" sz="2300" dirty="0"/>
              <a:t>Probity Principles </a:t>
            </a:r>
          </a:p>
          <a:p>
            <a:pPr lvl="0"/>
            <a:r>
              <a:rPr lang="en-AU" sz="2200" dirty="0"/>
              <a:t>Appropriately competitive process</a:t>
            </a:r>
          </a:p>
          <a:p>
            <a:pPr lvl="0"/>
            <a:r>
              <a:rPr lang="en-AU" sz="2200" dirty="0"/>
              <a:t>Fair and consistent</a:t>
            </a:r>
          </a:p>
          <a:p>
            <a:pPr lvl="0"/>
            <a:r>
              <a:rPr lang="en-AU" sz="2200" dirty="0"/>
              <a:t>Transparent and accountable</a:t>
            </a:r>
          </a:p>
          <a:p>
            <a:pPr lvl="0"/>
            <a:r>
              <a:rPr lang="en-AU" sz="2200" dirty="0"/>
              <a:t>Confidential and secure</a:t>
            </a:r>
          </a:p>
          <a:p>
            <a:pPr lvl="0"/>
            <a:r>
              <a:rPr lang="en-AU" sz="2200" dirty="0"/>
              <a:t>Lawful and ethical</a:t>
            </a:r>
          </a:p>
          <a:p>
            <a:pPr marL="0" indent="0">
              <a:buNone/>
            </a:pPr>
            <a:endParaRPr lang="en-AU" sz="1800" dirty="0"/>
          </a:p>
          <a:p>
            <a:pPr marL="0" indent="0">
              <a:buNone/>
            </a:pPr>
            <a:r>
              <a:rPr lang="en-AU" sz="1800" dirty="0"/>
              <a:t> 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PM&amp;C  |  Office for Women  |  </a:t>
            </a:r>
            <a:r>
              <a:rPr lang="en-AU" i="1" dirty="0"/>
              <a:t>National Women’s Alliances </a:t>
            </a:r>
            <a:r>
              <a:rPr lang="en-AU" dirty="0"/>
              <a:t>grant opportunity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/>
              <a:t>29 May, 2024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 smtClean="0"/>
              <a:t>|  </a:t>
            </a:r>
            <a:fld id="{321CA817-A6CD-4F72-B3BC-AB261A5E64B6}" type="slidenum">
              <a:rPr lang="en-AU" smtClean="0"/>
              <a:pPr algn="l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3846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6" y="628025"/>
            <a:ext cx="10585449" cy="1234222"/>
          </a:xfrm>
        </p:spPr>
        <p:txBody>
          <a:bodyPr/>
          <a:lstStyle/>
          <a:p>
            <a:pPr algn="ctr">
              <a:spcAft>
                <a:spcPts val="600"/>
              </a:spcAft>
            </a:pPr>
            <a:r>
              <a:rPr lang="en-AU" dirty="0">
                <a:solidFill>
                  <a:srgbClr val="7030A0"/>
                </a:solidFill>
              </a:rPr>
              <a:t>Working for </a:t>
            </a:r>
            <a:r>
              <a:rPr lang="en-AU" dirty="0" smtClean="0">
                <a:solidFill>
                  <a:srgbClr val="7030A0"/>
                </a:solidFill>
              </a:rPr>
              <a:t>Women: </a:t>
            </a:r>
            <a:r>
              <a:rPr lang="en-AU" dirty="0">
                <a:solidFill>
                  <a:srgbClr val="7030A0"/>
                </a:solidFill>
              </a:rPr>
              <a:t>A Strategy for Gender </a:t>
            </a:r>
            <a:r>
              <a:rPr lang="en-AU" dirty="0" smtClean="0">
                <a:solidFill>
                  <a:srgbClr val="7030A0"/>
                </a:solidFill>
              </a:rPr>
              <a:t>Equality</a:t>
            </a:r>
            <a:br>
              <a:rPr lang="en-AU" dirty="0" smtClean="0">
                <a:solidFill>
                  <a:srgbClr val="7030A0"/>
                </a:solidFill>
              </a:rPr>
            </a:br>
            <a:r>
              <a:rPr lang="en-AU" dirty="0" smtClean="0">
                <a:solidFill>
                  <a:srgbClr val="7030A0"/>
                </a:solidFill>
              </a:rPr>
              <a:t>(the Strategy) </a:t>
            </a:r>
            <a:endParaRPr lang="en-AU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276" y="1723101"/>
            <a:ext cx="10926906" cy="4511451"/>
          </a:xfrm>
        </p:spPr>
        <p:txBody>
          <a:bodyPr>
            <a:normAutofit fontScale="92500" lnSpcReduction="10000"/>
          </a:bodyPr>
          <a:lstStyle/>
          <a:p>
            <a:pPr fontAlgn="base">
              <a:lnSpc>
                <a:spcPct val="120000"/>
              </a:lnSpc>
              <a:spcAft>
                <a:spcPts val="600"/>
              </a:spcAft>
            </a:pPr>
            <a:r>
              <a:rPr lang="en-US" sz="1800" dirty="0"/>
              <a:t>To achieve </a:t>
            </a:r>
            <a:r>
              <a:rPr lang="en-US" sz="1800" b="1" dirty="0">
                <a:solidFill>
                  <a:srgbClr val="7030A0"/>
                </a:solidFill>
              </a:rPr>
              <a:t>‘an Australia where people are safe, treated with respect, have choices and have access to resources and equal outcomes no matter their gender’. </a:t>
            </a:r>
          </a:p>
          <a:p>
            <a:pPr fontAlgn="base">
              <a:lnSpc>
                <a:spcPct val="120000"/>
              </a:lnSpc>
              <a:spcAft>
                <a:spcPts val="600"/>
              </a:spcAft>
            </a:pPr>
            <a:r>
              <a:rPr lang="en-US" sz="1800" b="1" dirty="0">
                <a:solidFill>
                  <a:srgbClr val="7030A0"/>
                </a:solidFill>
              </a:rPr>
              <a:t>Five priority areas </a:t>
            </a:r>
            <a:r>
              <a:rPr lang="en-US" sz="1800" dirty="0"/>
              <a:t>of the Strategy</a:t>
            </a:r>
            <a:r>
              <a:rPr lang="en-US" sz="1800" b="1" dirty="0"/>
              <a:t>: </a:t>
            </a:r>
          </a:p>
          <a:p>
            <a:pPr marL="701675" lvl="2" indent="-342900" fontAlgn="base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dirty="0"/>
              <a:t>Gender-based violence </a:t>
            </a:r>
          </a:p>
          <a:p>
            <a:pPr marL="701675" lvl="2" indent="-342900" fontAlgn="base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dirty="0"/>
              <a:t>Unpaid and paid care </a:t>
            </a:r>
          </a:p>
          <a:p>
            <a:pPr marL="701675" lvl="2" indent="-342900" fontAlgn="base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dirty="0"/>
              <a:t>Economic equality and security </a:t>
            </a:r>
          </a:p>
          <a:p>
            <a:pPr marL="701675" lvl="2" indent="-342900" fontAlgn="base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dirty="0"/>
              <a:t>Health </a:t>
            </a:r>
          </a:p>
          <a:p>
            <a:pPr marL="701675" lvl="2" indent="-342900" fontAlgn="base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dirty="0"/>
              <a:t>Leadership, representation and decision-making </a:t>
            </a:r>
          </a:p>
          <a:p>
            <a:pPr fontAlgn="base">
              <a:lnSpc>
                <a:spcPct val="120000"/>
              </a:lnSpc>
              <a:spcAft>
                <a:spcPts val="600"/>
              </a:spcAft>
            </a:pPr>
            <a:r>
              <a:rPr lang="en-US" sz="1800" b="1" dirty="0" smtClean="0">
                <a:solidFill>
                  <a:srgbClr val="7030A0"/>
                </a:solidFill>
              </a:rPr>
              <a:t>Sets </a:t>
            </a:r>
            <a:r>
              <a:rPr lang="en-US" sz="1800" b="1" dirty="0">
                <a:solidFill>
                  <a:srgbClr val="7030A0"/>
                </a:solidFill>
              </a:rPr>
              <a:t>the framework for Government action over the next 10 years to tangibly improve the lives of women and progress gender equality in Australia.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PM&amp;C  |  Office for Women  |  </a:t>
            </a:r>
            <a:r>
              <a:rPr lang="en-AU" i="1" dirty="0"/>
              <a:t>National Women’s Alliances </a:t>
            </a:r>
            <a:r>
              <a:rPr lang="en-AU" dirty="0"/>
              <a:t>grant opportunity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/>
              <a:t>29 May, 2024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 smtClean="0"/>
              <a:t>|  </a:t>
            </a:r>
            <a:fld id="{321CA817-A6CD-4F72-B3BC-AB261A5E64B6}" type="slidenum">
              <a:rPr lang="en-AU" smtClean="0"/>
              <a:pPr algn="l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450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Working for Women Program (</a:t>
            </a:r>
            <a:r>
              <a:rPr lang="en-US" dirty="0" err="1" smtClean="0">
                <a:solidFill>
                  <a:srgbClr val="7030A0"/>
                </a:solidFill>
              </a:rPr>
              <a:t>WfWP</a:t>
            </a:r>
            <a:r>
              <a:rPr lang="en-US" dirty="0" smtClean="0">
                <a:solidFill>
                  <a:srgbClr val="7030A0"/>
                </a:solidFill>
              </a:rPr>
              <a:t>) </a:t>
            </a:r>
            <a:endParaRPr lang="en-AU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lnSpc>
                <a:spcPct val="170000"/>
              </a:lnSpc>
              <a:spcAft>
                <a:spcPts val="600"/>
              </a:spcAft>
            </a:pPr>
            <a:r>
              <a:rPr lang="en-US" sz="1800" dirty="0" smtClean="0"/>
              <a:t>The Women’s </a:t>
            </a:r>
            <a:r>
              <a:rPr lang="en-US" sz="1800" dirty="0"/>
              <a:t>Leadership and Development </a:t>
            </a:r>
            <a:r>
              <a:rPr lang="en-US" sz="1800" dirty="0" smtClean="0"/>
              <a:t>Program </a:t>
            </a:r>
            <a:r>
              <a:rPr lang="en-US" sz="1800" dirty="0"/>
              <a:t>has been reframed to </a:t>
            </a:r>
            <a:r>
              <a:rPr lang="en-US" sz="1800" dirty="0" smtClean="0"/>
              <a:t>the </a:t>
            </a:r>
            <a:r>
              <a:rPr lang="en-US" sz="1800" b="1" dirty="0">
                <a:solidFill>
                  <a:srgbClr val="7030A0"/>
                </a:solidFill>
              </a:rPr>
              <a:t>Working for Women </a:t>
            </a:r>
            <a:r>
              <a:rPr lang="en-US" sz="1800" b="1" dirty="0" smtClean="0">
                <a:solidFill>
                  <a:srgbClr val="7030A0"/>
                </a:solidFill>
              </a:rPr>
              <a:t>Program </a:t>
            </a:r>
            <a:r>
              <a:rPr lang="en-US" sz="1800" b="1" dirty="0">
                <a:solidFill>
                  <a:srgbClr val="7030A0"/>
                </a:solidFill>
              </a:rPr>
              <a:t>(</a:t>
            </a:r>
            <a:r>
              <a:rPr lang="en-US" sz="1800" b="1" dirty="0" err="1">
                <a:solidFill>
                  <a:srgbClr val="7030A0"/>
                </a:solidFill>
              </a:rPr>
              <a:t>WfWP</a:t>
            </a:r>
            <a:r>
              <a:rPr lang="en-US" sz="1800" b="1" dirty="0" smtClean="0">
                <a:solidFill>
                  <a:srgbClr val="7030A0"/>
                </a:solidFill>
              </a:rPr>
              <a:t>). </a:t>
            </a:r>
            <a:r>
              <a:rPr lang="en-AU" sz="1800" dirty="0" smtClean="0"/>
              <a:t>The </a:t>
            </a:r>
            <a:r>
              <a:rPr lang="en-AU" sz="1800" dirty="0"/>
              <a:t>objectives of the program </a:t>
            </a:r>
            <a:r>
              <a:rPr lang="en-AU" sz="1800" dirty="0" smtClean="0"/>
              <a:t>have </a:t>
            </a:r>
            <a:r>
              <a:rPr lang="en-AU" sz="1800" dirty="0"/>
              <a:t>also </a:t>
            </a:r>
            <a:r>
              <a:rPr lang="en-AU" sz="1800" dirty="0" smtClean="0"/>
              <a:t>been </a:t>
            </a:r>
            <a:r>
              <a:rPr lang="en-AU" sz="1800" dirty="0"/>
              <a:t>realigned to </a:t>
            </a:r>
            <a:r>
              <a:rPr lang="en-AU" sz="1800" dirty="0" smtClean="0"/>
              <a:t>best support the </a:t>
            </a:r>
            <a:r>
              <a:rPr lang="en-AU" sz="1800" dirty="0"/>
              <a:t>priority areas of the Strategy.</a:t>
            </a:r>
          </a:p>
          <a:p>
            <a:pPr fontAlgn="base">
              <a:lnSpc>
                <a:spcPct val="170000"/>
              </a:lnSpc>
              <a:spcAft>
                <a:spcPts val="600"/>
              </a:spcAft>
            </a:pPr>
            <a:r>
              <a:rPr lang="en-US" sz="1800" b="1" dirty="0" smtClean="0">
                <a:solidFill>
                  <a:srgbClr val="7030A0"/>
                </a:solidFill>
              </a:rPr>
              <a:t>Investment</a:t>
            </a:r>
            <a:r>
              <a:rPr lang="en-US" sz="1800" dirty="0" smtClean="0"/>
              <a:t> through the </a:t>
            </a:r>
            <a:r>
              <a:rPr lang="en-US" sz="1800" dirty="0" err="1" smtClean="0"/>
              <a:t>WfWP</a:t>
            </a:r>
            <a:r>
              <a:rPr lang="en-US" sz="1800" dirty="0" smtClean="0"/>
              <a:t> aims to improve outcomes for women and gender equality in Australia, with a focus on addressing gendered attitudes and stereotypes and taking action across the five priority areas of the Strategy. </a:t>
            </a:r>
          </a:p>
          <a:p>
            <a:pPr fontAlgn="base">
              <a:lnSpc>
                <a:spcPct val="170000"/>
              </a:lnSpc>
              <a:spcAft>
                <a:spcPts val="600"/>
              </a:spcAft>
            </a:pPr>
            <a:r>
              <a:rPr lang="en-US" sz="1800" dirty="0" smtClean="0"/>
              <a:t>Activities funded under the </a:t>
            </a:r>
            <a:r>
              <a:rPr lang="en-US" sz="1800" dirty="0" err="1" smtClean="0"/>
              <a:t>WfWP</a:t>
            </a:r>
            <a:r>
              <a:rPr lang="en-US" sz="1800" dirty="0" smtClean="0"/>
              <a:t> will </a:t>
            </a:r>
            <a:r>
              <a:rPr lang="en-US" sz="1800" b="1" dirty="0" smtClean="0">
                <a:solidFill>
                  <a:srgbClr val="7030A0"/>
                </a:solidFill>
              </a:rPr>
              <a:t>drive progress </a:t>
            </a:r>
            <a:r>
              <a:rPr lang="en-US" sz="1800" dirty="0" smtClean="0"/>
              <a:t>toward the Strategy’s intended outcomes. </a:t>
            </a:r>
            <a:endParaRPr lang="en-AU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PM&amp;C  |  Office for Women  |  </a:t>
            </a:r>
            <a:r>
              <a:rPr lang="en-AU" i="1" dirty="0"/>
              <a:t>National Women’s Alliances </a:t>
            </a:r>
            <a:r>
              <a:rPr lang="en-AU" dirty="0"/>
              <a:t>grant opportunity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/>
              <a:t>29 May, 2024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 smtClean="0"/>
              <a:t>|  </a:t>
            </a:r>
            <a:fld id="{321CA817-A6CD-4F72-B3BC-AB261A5E64B6}" type="slidenum">
              <a:rPr lang="en-AU" smtClean="0"/>
              <a:pPr algn="l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5197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7030A0"/>
                </a:solidFill>
                <a:cs typeface="Segoe UI" panose="020B0502040204020203" pitchFamily="34" charset="0"/>
              </a:rPr>
              <a:t>National Women’s Alliances (Alliances) </a:t>
            </a:r>
            <a:endParaRPr lang="en-AU" dirty="0">
              <a:solidFill>
                <a:srgbClr val="7030A0"/>
              </a:solidFill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938" y="1250149"/>
            <a:ext cx="10652125" cy="45910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AU" sz="1600" dirty="0"/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1800" b="1" dirty="0">
                <a:solidFill>
                  <a:srgbClr val="7030A0"/>
                </a:solidFill>
              </a:rPr>
              <a:t>$10.88 million</a:t>
            </a:r>
            <a:r>
              <a:rPr lang="en-US" sz="1800" dirty="0">
                <a:solidFill>
                  <a:srgbClr val="7030A0"/>
                </a:solidFill>
              </a:rPr>
              <a:t> </a:t>
            </a:r>
            <a:r>
              <a:rPr lang="en-US" sz="1800" dirty="0"/>
              <a:t>over 5 years from December 2024 to June </a:t>
            </a:r>
            <a:r>
              <a:rPr lang="en-US" sz="1800" dirty="0" smtClean="0"/>
              <a:t>2029 (with indexation to be applied annually).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1800" dirty="0" smtClean="0"/>
              <a:t>A </a:t>
            </a:r>
            <a:r>
              <a:rPr lang="en-US" sz="1800" dirty="0"/>
              <a:t>network of </a:t>
            </a:r>
            <a:r>
              <a:rPr lang="en-US" sz="1800" b="1" dirty="0">
                <a:solidFill>
                  <a:srgbClr val="7030A0"/>
                </a:solidFill>
              </a:rPr>
              <a:t>up to six </a:t>
            </a:r>
            <a:r>
              <a:rPr lang="en-US" sz="1800" dirty="0"/>
              <a:t>civil </a:t>
            </a:r>
            <a:r>
              <a:rPr lang="en-US" sz="1800" dirty="0" smtClean="0"/>
              <a:t>society </a:t>
            </a:r>
            <a:r>
              <a:rPr lang="en-US" sz="1800" dirty="0" err="1" smtClean="0"/>
              <a:t>organisations</a:t>
            </a:r>
            <a:r>
              <a:rPr lang="en-US" sz="1800" dirty="0" smtClean="0"/>
              <a:t> </a:t>
            </a:r>
            <a:r>
              <a:rPr lang="en-US" sz="1800" dirty="0"/>
              <a:t>will be </a:t>
            </a:r>
            <a:r>
              <a:rPr lang="en-US" sz="1800" dirty="0" smtClean="0"/>
              <a:t>established to form the Alliances.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1800" dirty="0" smtClean="0"/>
              <a:t>Alliances will </a:t>
            </a:r>
            <a:r>
              <a:rPr lang="en-US" sz="1800" b="1" dirty="0" smtClean="0">
                <a:solidFill>
                  <a:srgbClr val="7030A0"/>
                </a:solidFill>
              </a:rPr>
              <a:t>collaborate</a:t>
            </a:r>
            <a:r>
              <a:rPr lang="en-US" sz="1800" dirty="0" smtClean="0"/>
              <a:t> to provide </a:t>
            </a:r>
            <a:r>
              <a:rPr lang="en-US" sz="1800" b="1" dirty="0" smtClean="0">
                <a:solidFill>
                  <a:srgbClr val="7030A0"/>
                </a:solidFill>
              </a:rPr>
              <a:t>advice</a:t>
            </a:r>
            <a:r>
              <a:rPr lang="en-US" sz="1800" dirty="0" smtClean="0"/>
              <a:t> and </a:t>
            </a:r>
            <a:r>
              <a:rPr lang="en-US" sz="1800" b="1" dirty="0" smtClean="0">
                <a:solidFill>
                  <a:srgbClr val="7030A0"/>
                </a:solidFill>
              </a:rPr>
              <a:t>expertise</a:t>
            </a:r>
            <a:r>
              <a:rPr lang="en-US" sz="1800" dirty="0" smtClean="0"/>
              <a:t> to Government on areas of </a:t>
            </a:r>
            <a:r>
              <a:rPr lang="en-US" sz="1800" b="1" dirty="0" smtClean="0">
                <a:solidFill>
                  <a:srgbClr val="7030A0"/>
                </a:solidFill>
              </a:rPr>
              <a:t>most impact to the Strategy</a:t>
            </a:r>
            <a:r>
              <a:rPr lang="en-US" sz="1800" dirty="0" smtClean="0">
                <a:solidFill>
                  <a:srgbClr val="7030A0"/>
                </a:solidFill>
              </a:rPr>
              <a:t>.</a:t>
            </a:r>
            <a:endParaRPr lang="en-US" sz="1800" dirty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AU" sz="1800" dirty="0" smtClean="0"/>
              <a:t>Advice to </a:t>
            </a:r>
            <a:r>
              <a:rPr lang="en-AU" sz="1800" dirty="0"/>
              <a:t>Government will be </a:t>
            </a:r>
            <a:r>
              <a:rPr lang="en-AU" sz="1800" b="1" dirty="0">
                <a:solidFill>
                  <a:srgbClr val="7030A0"/>
                </a:solidFill>
              </a:rPr>
              <a:t>coordinated</a:t>
            </a:r>
            <a:r>
              <a:rPr lang="en-AU" sz="1800" dirty="0"/>
              <a:t> and </a:t>
            </a:r>
            <a:r>
              <a:rPr lang="en-AU" sz="1800" b="1" dirty="0">
                <a:solidFill>
                  <a:srgbClr val="7030A0"/>
                </a:solidFill>
              </a:rPr>
              <a:t>intersectional</a:t>
            </a:r>
            <a:r>
              <a:rPr lang="en-AU" sz="1800" dirty="0"/>
              <a:t>, providing </a:t>
            </a:r>
            <a:r>
              <a:rPr lang="en-AU" sz="1800" b="1" dirty="0">
                <a:solidFill>
                  <a:srgbClr val="7030A0"/>
                </a:solidFill>
              </a:rPr>
              <a:t>solutions</a:t>
            </a:r>
            <a:r>
              <a:rPr lang="en-AU" sz="1800" dirty="0"/>
              <a:t> and </a:t>
            </a:r>
            <a:r>
              <a:rPr lang="en-AU" sz="1800" b="1" dirty="0">
                <a:solidFill>
                  <a:srgbClr val="7030A0"/>
                </a:solidFill>
              </a:rPr>
              <a:t>priorities</a:t>
            </a:r>
            <a:r>
              <a:rPr lang="en-AU" sz="1800" dirty="0"/>
              <a:t> for the issues affecting women in Australia</a:t>
            </a:r>
            <a:r>
              <a:rPr lang="en-AU" sz="1800" dirty="0" smtClean="0"/>
              <a:t>.</a:t>
            </a:r>
            <a:endParaRPr lang="en-AU" sz="1800" dirty="0"/>
          </a:p>
          <a:p>
            <a:pPr marL="0" indent="0">
              <a:lnSpc>
                <a:spcPct val="150000"/>
              </a:lnSpc>
              <a:buNone/>
            </a:pPr>
            <a:endParaRPr lang="en-AU" sz="1600" dirty="0"/>
          </a:p>
          <a:p>
            <a:pPr>
              <a:lnSpc>
                <a:spcPct val="150000"/>
              </a:lnSpc>
            </a:pPr>
            <a:endParaRPr lang="en-AU" sz="1600" dirty="0"/>
          </a:p>
          <a:p>
            <a:pPr>
              <a:lnSpc>
                <a:spcPct val="150000"/>
              </a:lnSpc>
            </a:pPr>
            <a:endParaRPr lang="en-AU" sz="1600" dirty="0"/>
          </a:p>
          <a:p>
            <a:endParaRPr lang="en-AU" sz="1600" dirty="0"/>
          </a:p>
          <a:p>
            <a:endParaRPr lang="en-AU" sz="1600" dirty="0"/>
          </a:p>
          <a:p>
            <a:endParaRPr lang="en-AU" sz="1600" dirty="0"/>
          </a:p>
          <a:p>
            <a:endParaRPr lang="en-AU" sz="1600" dirty="0"/>
          </a:p>
          <a:p>
            <a:endParaRPr lang="en-AU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PM&amp;C  |  Office for Women  |  </a:t>
            </a:r>
            <a:r>
              <a:rPr lang="en-AU" i="1" dirty="0"/>
              <a:t>National Women’s Alliances </a:t>
            </a:r>
            <a:r>
              <a:rPr lang="en-AU" dirty="0"/>
              <a:t>grant opportunity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/>
              <a:t>29 May, 2024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 smtClean="0"/>
              <a:t>|  </a:t>
            </a:r>
            <a:fld id="{321CA817-A6CD-4F72-B3BC-AB261A5E64B6}" type="slidenum">
              <a:rPr lang="en-AU" smtClean="0"/>
              <a:pPr algn="l"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6778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What’s New, What’s Different </a:t>
            </a:r>
            <a:endParaRPr lang="en-AU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1600" dirty="0"/>
              <a:t>The Strategy provides an </a:t>
            </a:r>
            <a:r>
              <a:rPr lang="en-US" sz="1600" b="1" dirty="0">
                <a:solidFill>
                  <a:srgbClr val="7030A0"/>
                </a:solidFill>
              </a:rPr>
              <a:t>overarching framework </a:t>
            </a:r>
            <a:r>
              <a:rPr lang="en-US" sz="1600" dirty="0"/>
              <a:t>to direct Alliance effort and priorities</a:t>
            </a:r>
            <a:r>
              <a:rPr lang="en-US" sz="1600" b="1" dirty="0">
                <a:solidFill>
                  <a:srgbClr val="7030A0"/>
                </a:solidFill>
              </a:rPr>
              <a:t>.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1600" b="1" dirty="0">
                <a:solidFill>
                  <a:srgbClr val="7030A0"/>
                </a:solidFill>
              </a:rPr>
              <a:t>25% funding increase, with indexation to be </a:t>
            </a:r>
            <a:r>
              <a:rPr lang="en-US" sz="1600" b="1" dirty="0" smtClean="0">
                <a:solidFill>
                  <a:srgbClr val="7030A0"/>
                </a:solidFill>
              </a:rPr>
              <a:t>applied annually.</a:t>
            </a:r>
            <a:endParaRPr lang="en-US" sz="1600" b="1" dirty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1600" b="1" dirty="0">
                <a:solidFill>
                  <a:srgbClr val="7030A0"/>
                </a:solidFill>
              </a:rPr>
              <a:t>Five year grant agreements </a:t>
            </a:r>
            <a:r>
              <a:rPr lang="en-US" sz="1600" dirty="0"/>
              <a:t>offered.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1600" dirty="0"/>
              <a:t>These changes will ensure that the NWA are sufficiently resourced to:</a:t>
            </a:r>
          </a:p>
          <a:p>
            <a:pPr lvl="1">
              <a:lnSpc>
                <a:spcPct val="150000"/>
              </a:lnSpc>
              <a:spcBef>
                <a:spcPts val="1000"/>
              </a:spcBef>
              <a:spcAft>
                <a:spcPts val="600"/>
              </a:spcAft>
            </a:pPr>
            <a:r>
              <a:rPr lang="en-US" sz="1600" dirty="0"/>
              <a:t> fulfil performance expectations</a:t>
            </a:r>
          </a:p>
          <a:p>
            <a:pPr lvl="1">
              <a:lnSpc>
                <a:spcPct val="150000"/>
              </a:lnSpc>
              <a:spcBef>
                <a:spcPts val="1000"/>
              </a:spcBef>
              <a:spcAft>
                <a:spcPts val="600"/>
              </a:spcAft>
            </a:pPr>
            <a:r>
              <a:rPr lang="en-US" sz="1600" dirty="0"/>
              <a:t>attract and retain required expertise</a:t>
            </a:r>
          </a:p>
          <a:p>
            <a:pPr lvl="1">
              <a:lnSpc>
                <a:spcPct val="150000"/>
              </a:lnSpc>
              <a:spcBef>
                <a:spcPts val="1000"/>
              </a:spcBef>
              <a:spcAft>
                <a:spcPts val="600"/>
              </a:spcAft>
            </a:pPr>
            <a:r>
              <a:rPr lang="en-US" sz="1600" dirty="0"/>
              <a:t>provide continuity over the first five years of the Strategy. </a:t>
            </a:r>
          </a:p>
        </p:txBody>
      </p:sp>
      <p:sp>
        <p:nvSpPr>
          <p:cNvPr id="9" name="Footer Placeholder 4"/>
          <p:cNvSpPr txBox="1">
            <a:spLocks/>
          </p:cNvSpPr>
          <p:nvPr/>
        </p:nvSpPr>
        <p:spPr>
          <a:xfrm>
            <a:off x="1698959" y="6373697"/>
            <a:ext cx="5365750" cy="225467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/>
              <a:t>PM&amp;C  |  Office for Women  |  </a:t>
            </a:r>
            <a:r>
              <a:rPr lang="en-AU" i="1" dirty="0"/>
              <a:t>National Women’s Alliances </a:t>
            </a:r>
            <a:r>
              <a:rPr lang="en-AU" dirty="0"/>
              <a:t>grant opportunity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/>
              <a:t>29 May, 2024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 smtClean="0"/>
              <a:t>|  </a:t>
            </a:r>
            <a:fld id="{321CA817-A6CD-4F72-B3BC-AB261A5E64B6}" type="slidenum">
              <a:rPr lang="en-AU" smtClean="0"/>
              <a:pPr algn="l"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5369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874536"/>
            <a:ext cx="10585450" cy="828675"/>
          </a:xfrm>
        </p:spPr>
        <p:txBody>
          <a:bodyPr/>
          <a:lstStyle/>
          <a:p>
            <a:r>
              <a:rPr lang="en-AU" dirty="0" smtClean="0">
                <a:solidFill>
                  <a:srgbClr val="7030A0"/>
                </a:solidFill>
                <a:cs typeface="Segoe UI" panose="020B0502040204020203" pitchFamily="34" charset="0"/>
              </a:rPr>
              <a:t>Grant Opportunity Outcomes</a:t>
            </a:r>
            <a:endParaRPr lang="en-AU" dirty="0">
              <a:solidFill>
                <a:srgbClr val="7030A0"/>
              </a:solidFill>
              <a:cs typeface="Segoe UI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516" y="1525648"/>
            <a:ext cx="10836151" cy="433999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AU" sz="1600" dirty="0" smtClean="0"/>
              <a:t>T</a:t>
            </a:r>
            <a:r>
              <a:rPr lang="en-US" sz="1600" dirty="0"/>
              <a:t>he Australian Government is committed to creating a better, gender equal Australia for </a:t>
            </a:r>
            <a:r>
              <a:rPr lang="en-US" sz="1600" dirty="0" smtClean="0"/>
              <a:t>everyone. The</a:t>
            </a:r>
            <a:r>
              <a:rPr lang="en-AU" sz="1600" dirty="0" smtClean="0"/>
              <a:t> work of the Alliances will support implementation of the vision and outcomes of the Strategy.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AU" sz="1600" dirty="0" smtClean="0"/>
              <a:t>It is expected that Alliances will:</a:t>
            </a:r>
          </a:p>
          <a:p>
            <a:pPr lvl="2">
              <a:lnSpc>
                <a:spcPct val="15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600" b="1" dirty="0" smtClean="0">
                <a:solidFill>
                  <a:srgbClr val="7030A0"/>
                </a:solidFill>
              </a:rPr>
              <a:t>Provide gender expertise and solutions</a:t>
            </a:r>
            <a:r>
              <a:rPr lang="en-AU" sz="1600" dirty="0" smtClean="0">
                <a:solidFill>
                  <a:srgbClr val="7030A0"/>
                </a:solidFill>
              </a:rPr>
              <a:t>, </a:t>
            </a:r>
            <a:r>
              <a:rPr lang="en-AU" sz="1600" dirty="0" smtClean="0"/>
              <a:t>bringing the views of the women’s sector and gender experts together into strategic, intersectional and evidence-based advice to Government; </a:t>
            </a:r>
          </a:p>
          <a:p>
            <a:pPr lvl="2">
              <a:lnSpc>
                <a:spcPct val="15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600" b="1" dirty="0" smtClean="0">
                <a:solidFill>
                  <a:srgbClr val="7030A0"/>
                </a:solidFill>
              </a:rPr>
              <a:t>Present solutions and priorities for issues affecting women in Australia</a:t>
            </a:r>
            <a:r>
              <a:rPr lang="en-AU" sz="1600" dirty="0" smtClean="0">
                <a:solidFill>
                  <a:srgbClr val="7030A0"/>
                </a:solidFill>
              </a:rPr>
              <a:t>, </a:t>
            </a:r>
            <a:r>
              <a:rPr lang="en-AU" sz="1600" dirty="0" smtClean="0"/>
              <a:t>which are informed by engagement with women, communities and women’s organisations.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1600" dirty="0" smtClean="0"/>
              <a:t>Government </a:t>
            </a:r>
            <a:r>
              <a:rPr lang="en-US" sz="1600" dirty="0"/>
              <a:t>will use this advice to inform policy and to make strategic decisions on gender equality. </a:t>
            </a:r>
            <a:endParaRPr lang="en-AU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PM&amp;C  |  Office for Women  |  </a:t>
            </a:r>
            <a:r>
              <a:rPr lang="en-AU" i="1" dirty="0"/>
              <a:t>National Women’s Alliances </a:t>
            </a:r>
            <a:r>
              <a:rPr lang="en-AU" dirty="0"/>
              <a:t>grant opportunity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/>
              <a:t>29 May, 2024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 smtClean="0"/>
              <a:t>|  </a:t>
            </a:r>
            <a:fld id="{321CA817-A6CD-4F72-B3BC-AB261A5E64B6}" type="slidenum">
              <a:rPr lang="en-AU" smtClean="0"/>
              <a:pPr algn="l"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7627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647" y="678839"/>
            <a:ext cx="10585450" cy="828675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Themes </a:t>
            </a:r>
            <a:endParaRPr lang="en-AU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648" y="1166887"/>
            <a:ext cx="10585449" cy="482336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1600" dirty="0"/>
              <a:t>Applicants can apply to represent </a:t>
            </a:r>
            <a:r>
              <a:rPr lang="en-US" sz="1600" b="1" dirty="0">
                <a:solidFill>
                  <a:srgbClr val="7030A0"/>
                </a:solidFill>
              </a:rPr>
              <a:t>one or more </a:t>
            </a:r>
            <a:r>
              <a:rPr lang="en-US" sz="1600" dirty="0"/>
              <a:t>of the following themes: </a:t>
            </a:r>
          </a:p>
          <a:p>
            <a:pPr lvl="2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Gender-based violence;</a:t>
            </a:r>
          </a:p>
          <a:p>
            <a:pPr lvl="2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Economic equality and leadership; </a:t>
            </a:r>
          </a:p>
          <a:p>
            <a:pPr lvl="2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First Nations women; </a:t>
            </a:r>
          </a:p>
          <a:p>
            <a:pPr lvl="2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AU" sz="1600" dirty="0"/>
              <a:t>Migrant and refugee and culturally and linguistically diverse women;</a:t>
            </a:r>
          </a:p>
          <a:p>
            <a:pPr lvl="2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Women with disability; </a:t>
            </a:r>
          </a:p>
          <a:p>
            <a:pPr lvl="2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Women living in rural, regional and remote areas </a:t>
            </a:r>
            <a:r>
              <a:rPr lang="en-US" sz="1600"/>
              <a:t>of Australia;</a:t>
            </a:r>
            <a:endParaRPr lang="en-US" sz="1600" dirty="0"/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1600" dirty="0"/>
              <a:t>Individual </a:t>
            </a:r>
            <a:r>
              <a:rPr lang="en-US" sz="1600" dirty="0" err="1"/>
              <a:t>organisations</a:t>
            </a:r>
            <a:r>
              <a:rPr lang="en-US" sz="1600" dirty="0"/>
              <a:t> can apply to represent </a:t>
            </a:r>
            <a:r>
              <a:rPr lang="en-US" sz="1600" b="1" dirty="0">
                <a:solidFill>
                  <a:srgbClr val="7030A0"/>
                </a:solidFill>
              </a:rPr>
              <a:t>one or more </a:t>
            </a:r>
            <a:r>
              <a:rPr lang="en-US" sz="1600" dirty="0"/>
              <a:t>themes.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1600" dirty="0"/>
              <a:t>Consortia arrangements </a:t>
            </a:r>
            <a:r>
              <a:rPr lang="en-US" sz="1600" b="1" dirty="0">
                <a:solidFill>
                  <a:srgbClr val="7030A0"/>
                </a:solidFill>
              </a:rPr>
              <a:t>must represent multiple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n-US" sz="1600" dirty="0"/>
              <a:t>themes.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66875" y="6373698"/>
            <a:ext cx="5365750" cy="225467"/>
          </a:xfrm>
        </p:spPr>
        <p:txBody>
          <a:bodyPr/>
          <a:lstStyle/>
          <a:p>
            <a:r>
              <a:rPr lang="en-AU" dirty="0"/>
              <a:t>PM&amp;C  |  Office for Women  |  </a:t>
            </a:r>
            <a:r>
              <a:rPr lang="en-AU" i="1" dirty="0"/>
              <a:t>National Women’s Alliances </a:t>
            </a:r>
            <a:r>
              <a:rPr lang="en-AU" dirty="0"/>
              <a:t>grant opportunity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U" smtClean="0"/>
              <a:t>29 May, 2024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r>
              <a:rPr lang="en-AU" smtClean="0"/>
              <a:t>|  </a:t>
            </a:r>
            <a:fld id="{321CA817-A6CD-4F72-B3BC-AB261A5E64B6}" type="slidenum">
              <a:rPr lang="en-AU" smtClean="0"/>
              <a:pPr algn="l"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1752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M&amp;C 2022">
      <a:dk1>
        <a:srgbClr val="000000"/>
      </a:dk1>
      <a:lt1>
        <a:srgbClr val="FFFFFF"/>
      </a:lt1>
      <a:dk2>
        <a:srgbClr val="0F1F35"/>
      </a:dk2>
      <a:lt2>
        <a:srgbClr val="E0E8F2"/>
      </a:lt2>
      <a:accent1>
        <a:srgbClr val="1B375C"/>
      </a:accent1>
      <a:accent2>
        <a:srgbClr val="778E61"/>
      </a:accent2>
      <a:accent3>
        <a:srgbClr val="F26337"/>
      </a:accent3>
      <a:accent4>
        <a:srgbClr val="4BADB0"/>
      </a:accent4>
      <a:accent5>
        <a:srgbClr val="B75B53"/>
      </a:accent5>
      <a:accent6>
        <a:srgbClr val="FCB76C"/>
      </a:accent6>
      <a:hlink>
        <a:srgbClr val="1B375C"/>
      </a:hlink>
      <a:folHlink>
        <a:srgbClr val="1B375C"/>
      </a:folHlink>
    </a:clrScheme>
    <a:fontScheme name="PM&amp;C 2022">
      <a:majorFont>
        <a:latin typeface="Times New Roman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53AA61BD-9018-46ED-AA7C-73E82CA929C1}" vid="{E9EC2124-547E-4C7E-BB2B-FE21302D8E5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M&amp;C 2022">
    <a:dk1>
      <a:srgbClr val="000000"/>
    </a:dk1>
    <a:lt1>
      <a:srgbClr val="FFFFFF"/>
    </a:lt1>
    <a:dk2>
      <a:srgbClr val="0F1F35"/>
    </a:dk2>
    <a:lt2>
      <a:srgbClr val="E0E8F2"/>
    </a:lt2>
    <a:accent1>
      <a:srgbClr val="1B375C"/>
    </a:accent1>
    <a:accent2>
      <a:srgbClr val="778E61"/>
    </a:accent2>
    <a:accent3>
      <a:srgbClr val="F26337"/>
    </a:accent3>
    <a:accent4>
      <a:srgbClr val="4BADB0"/>
    </a:accent4>
    <a:accent5>
      <a:srgbClr val="B75B53"/>
    </a:accent5>
    <a:accent6>
      <a:srgbClr val="FCB76C"/>
    </a:accent6>
    <a:hlink>
      <a:srgbClr val="1B375C"/>
    </a:hlink>
    <a:folHlink>
      <a:srgbClr val="1B375C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hareHub Document" ma:contentTypeID="0x0101002825A64A6E1845A99A9D8EE8A5686ECB009B58D7D72C3ED54C851955501673F8AC" ma:contentTypeVersion="12" ma:contentTypeDescription="ShareHub Document" ma:contentTypeScope="" ma:versionID="97f9b7b7c78848d4214b9782eb89bc56">
  <xsd:schema xmlns:xsd="http://www.w3.org/2001/XMLSchema" xmlns:xs="http://www.w3.org/2001/XMLSchema" xmlns:p="http://schemas.microsoft.com/office/2006/metadata/properties" xmlns:ns1="166541c0-0594-4e6a-9105-c24d4b6de6f7" xmlns:ns3="685f9fda-bd71-4433-b331-92feb9553089" targetNamespace="http://schemas.microsoft.com/office/2006/metadata/properties" ma:root="true" ma:fieldsID="76f1aafd45aee4e06fde14cce240cffd" ns1:_="" ns3:_="">
    <xsd:import namespace="166541c0-0594-4e6a-9105-c24d4b6de6f7"/>
    <xsd:import namespace="685f9fda-bd71-4433-b331-92feb9553089"/>
    <xsd:element name="properties">
      <xsd:complexType>
        <xsd:sequence>
          <xsd:element name="documentManagement">
            <xsd:complexType>
              <xsd:all>
                <xsd:element ref="ns1:ShareHubID" minOccurs="0"/>
                <xsd:element ref="ns3:NonRecordJustification" minOccurs="0"/>
                <xsd:element ref="ns1:PMCNotes" minOccurs="0"/>
                <xsd:element ref="ns1:mc5611b894cf49d8aeeb8ebf39dc09bc" minOccurs="0"/>
                <xsd:element ref="ns1:TaxCatchAll" minOccurs="0"/>
                <xsd:element ref="ns1:TaxCatchAllLabel" minOccurs="0"/>
                <xsd:element ref="ns1:jd1c641577414dfdab1686c9d5d0dbd0" minOccurs="0"/>
                <xsd:element ref="ns1:SharedWithUsers" minOccurs="0"/>
                <xsd:element ref="ns1:hc4a8f51d7584793bcee84017ea96cb3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6541c0-0594-4e6a-9105-c24d4b6de6f7" elementFormDefault="qualified">
    <xsd:import namespace="http://schemas.microsoft.com/office/2006/documentManagement/types"/>
    <xsd:import namespace="http://schemas.microsoft.com/office/infopath/2007/PartnerControls"/>
    <xsd:element name="ShareHubID" ma:index="0" nillable="true" ma:displayName="Record ID" ma:indexed="true" ma:internalName="ShareHubID">
      <xsd:simpleType>
        <xsd:restriction base="dms:Text">
          <xsd:maxLength value="255"/>
        </xsd:restriction>
      </xsd:simpleType>
    </xsd:element>
    <xsd:element name="PMCNotes" ma:index="6" nillable="true" ma:displayName="Notes" ma:internalName="PMCNotes">
      <xsd:simpleType>
        <xsd:restriction base="dms:Note">
          <xsd:maxLength value="255"/>
        </xsd:restriction>
      </xsd:simpleType>
    </xsd:element>
    <xsd:element name="mc5611b894cf49d8aeeb8ebf39dc09bc" ma:index="8" ma:taxonomy="true" ma:internalName="mc5611b894cf49d8aeeb8ebf39dc09bc" ma:taxonomyFieldName="HPRMSecurityLevel" ma:displayName="Security Classification" ma:default="57;#OFFICIAL|11463c70-78df-4e3b-b0ff-f66cd3cb26ec" ma:fieldId="{6c5611b8-94cf-49d8-aeeb-8ebf39dc09bc}" ma:sspId="fdd71c70-8dda-4116-8995-314ca52d638a" ma:termSetId="ad616a2a-2f34-42df-868f-846f11d5d89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aea88e85-05a7-4360-91dc-760ce9bb3d8d}" ma:internalName="TaxCatchAll" ma:showField="CatchAllData" ma:web="166541c0-0594-4e6a-9105-c24d4b6de6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aea88e85-05a7-4360-91dc-760ce9bb3d8d}" ma:internalName="TaxCatchAllLabel" ma:readOnly="true" ma:showField="CatchAllDataLabel" ma:web="166541c0-0594-4e6a-9105-c24d4b6de6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d1c641577414dfdab1686c9d5d0dbd0" ma:index="12" nillable="true" ma:taxonomy="true" ma:internalName="jd1c641577414dfdab1686c9d5d0dbd0" ma:taxonomyFieldName="HPRMSecurityCaveat" ma:displayName="Information Marker" ma:fieldId="{3d1c6415-7741-4dfd-ab16-86c9d5d0dbd0}" ma:taxonomyMulti="true" ma:sspId="fdd71c70-8dda-4116-8995-314ca52d638a" ma:termSetId="4779c3b8-a320-4a06-b8c8-666ff4292a5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17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hc4a8f51d7584793bcee84017ea96cb3" ma:index="18" nillable="true" ma:taxonomy="true" ma:internalName="hc4a8f51d7584793bcee84017ea96cb3" ma:taxonomyFieldName="ESearchTags" ma:displayName="Tags" ma:fieldId="{1c4a8f51-d758-4793-bcee-84017ea96cb3}" ma:taxonomyMulti="true" ma:sspId="fdd71c70-8dda-4116-8995-314ca52d638a" ma:termSetId="8f252924-ebd5-4b35-b39d-81596a6204b5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5f9fda-bd71-4433-b331-92feb9553089" elementFormDefault="qualified">
    <xsd:import namespace="http://schemas.microsoft.com/office/2006/documentManagement/types"/>
    <xsd:import namespace="http://schemas.microsoft.com/office/infopath/2007/PartnerControls"/>
    <xsd:element name="NonRecordJustification" ma:index="5" nillable="true" ma:displayName="Non-record justification" ma:default="None" ma:format="Dropdown" ma:internalName="NonRecordJustification" ma:readOnly="false">
      <xsd:simpleType>
        <xsd:restriction base="dms:Choice">
          <xsd:enumeration value="None"/>
          <xsd:enumeration value="Not defined as a record under the Archives Act of 1983"/>
          <xsd:enumeration value="Duplicate or low value item"/>
          <xsd:enumeration value="Superced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nRecordJustification xmlns="685f9fda-bd71-4433-b331-92feb9553089">None</NonRecordJustification>
    <TaxCatchAll xmlns="166541c0-0594-4e6a-9105-c24d4b6de6f7">
      <Value>57</Value>
    </TaxCatchAll>
    <jd1c641577414dfdab1686c9d5d0dbd0 xmlns="166541c0-0594-4e6a-9105-c24d4b6de6f7">
      <Terms xmlns="http://schemas.microsoft.com/office/infopath/2007/PartnerControls"/>
    </jd1c641577414dfdab1686c9d5d0dbd0>
    <PMCNotes xmlns="166541c0-0594-4e6a-9105-c24d4b6de6f7" xsi:nil="true"/>
    <ShareHubID xmlns="166541c0-0594-4e6a-9105-c24d4b6de6f7">DOC24-191276</ShareHubID>
    <mc5611b894cf49d8aeeb8ebf39dc09bc xmlns="166541c0-0594-4e6a-9105-c24d4b6de6f7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OFFICIAL</TermName>
          <TermId xmlns="http://schemas.microsoft.com/office/infopath/2007/PartnerControls">11463c70-78df-4e3b-b0ff-f66cd3cb26ec</TermId>
        </TermInfo>
      </Terms>
    </mc5611b894cf49d8aeeb8ebf39dc09bc>
    <hc4a8f51d7584793bcee84017ea96cb3 xmlns="166541c0-0594-4e6a-9105-c24d4b6de6f7">
      <Terms xmlns="http://schemas.microsoft.com/office/infopath/2007/PartnerControls"/>
    </hc4a8f51d7584793bcee84017ea96cb3>
  </documentManagement>
</p:properties>
</file>

<file path=customXml/itemProps1.xml><?xml version="1.0" encoding="utf-8"?>
<ds:datastoreItem xmlns:ds="http://schemas.openxmlformats.org/officeDocument/2006/customXml" ds:itemID="{26EEC270-21EC-439E-9AF9-FB2CCC44CAD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A1B12C-9BD8-46CB-B688-87CAFB606B37}"/>
</file>

<file path=customXml/itemProps3.xml><?xml version="1.0" encoding="utf-8"?>
<ds:datastoreItem xmlns:ds="http://schemas.openxmlformats.org/officeDocument/2006/customXml" ds:itemID="{65A0B7F1-1C45-4D7A-9880-96DD448E7057}">
  <ds:schemaRefs>
    <ds:schemaRef ds:uri="c5f2e3b8-678d-49cc-a09f-cfbaac9fe4ac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685f9fda-bd71-4433-b331-92feb9553089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5315</TotalTime>
  <Words>2199</Words>
  <Application>Microsoft Office PowerPoint</Application>
  <PresentationFormat>Widescreen</PresentationFormat>
  <Paragraphs>284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Cardo</vt:lpstr>
      <vt:lpstr>Segoe UI</vt:lpstr>
      <vt:lpstr>Segoe UI Light</vt:lpstr>
      <vt:lpstr>Times New Roman</vt:lpstr>
      <vt:lpstr>Wingdings</vt:lpstr>
      <vt:lpstr>Office Theme</vt:lpstr>
      <vt:lpstr>National Women’s Alliances Grant Opportunity</vt:lpstr>
      <vt:lpstr>Agenda</vt:lpstr>
      <vt:lpstr>Probity</vt:lpstr>
      <vt:lpstr>Working for Women: A Strategy for Gender Equality (the Strategy) </vt:lpstr>
      <vt:lpstr>Working for Women Program (WfWP) </vt:lpstr>
      <vt:lpstr>National Women’s Alliances (Alliances) </vt:lpstr>
      <vt:lpstr>What’s New, What’s Different </vt:lpstr>
      <vt:lpstr>Grant Opportunity Outcomes</vt:lpstr>
      <vt:lpstr>Themes </vt:lpstr>
      <vt:lpstr>Grant Activities</vt:lpstr>
      <vt:lpstr>Funding</vt:lpstr>
      <vt:lpstr>Budget Tables </vt:lpstr>
      <vt:lpstr>Eligibility</vt:lpstr>
      <vt:lpstr>Consortia Applications</vt:lpstr>
      <vt:lpstr>Consortia Applications</vt:lpstr>
      <vt:lpstr>Assessment Criteria</vt:lpstr>
      <vt:lpstr>Criteria 1 – Gender Equality Outcomes (35% weighting)</vt:lpstr>
      <vt:lpstr>Criteria 2 – Engagement with Women and Networks (35% weighting)</vt:lpstr>
      <vt:lpstr>Criterion 3 – Capability and Capacity to Deliver (30% weighting)</vt:lpstr>
      <vt:lpstr>What does a good application look like? </vt:lpstr>
      <vt:lpstr>Grant Opportunity Timeline</vt:lpstr>
      <vt:lpstr>Questions?</vt:lpstr>
    </vt:vector>
  </TitlesOfParts>
  <Company>Department of the Prime Minister and Cabinet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Women’s Alliances grant opportunity - information briefing</dc:title>
  <dcterms:created xsi:type="dcterms:W3CDTF">2022-05-17T04:19:44Z</dcterms:created>
  <dcterms:modified xsi:type="dcterms:W3CDTF">2024-06-06T03:08:30Z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PRMSecurityLevel">
    <vt:lpwstr>57;#OFFICIAL|11463c70-78df-4e3b-b0ff-f66cd3cb26ec</vt:lpwstr>
  </property>
  <property fmtid="{D5CDD505-2E9C-101B-9397-08002B2CF9AE}" pid="3" name="ContentTypeId">
    <vt:lpwstr>0x0101002825A64A6E1845A99A9D8EE8A5686ECB009B58D7D72C3ED54C851955501673F8AC</vt:lpwstr>
  </property>
  <property fmtid="{D5CDD505-2E9C-101B-9397-08002B2CF9AE}" pid="4" name="HPRMSecurityCaveat">
    <vt:lpwstr/>
  </property>
  <property fmtid="{D5CDD505-2E9C-101B-9397-08002B2CF9AE}" pid="5" name="ESearchTags">
    <vt:lpwstr/>
  </property>
</Properties>
</file>