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308" r:id="rId3"/>
    <p:sldId id="319" r:id="rId4"/>
    <p:sldId id="292" r:id="rId5"/>
    <p:sldId id="312" r:id="rId6"/>
    <p:sldId id="317" r:id="rId7"/>
    <p:sldId id="316" r:id="rId8"/>
    <p:sldId id="327" r:id="rId9"/>
    <p:sldId id="321" r:id="rId10"/>
    <p:sldId id="333" r:id="rId11"/>
    <p:sldId id="328" r:id="rId12"/>
    <p:sldId id="311" r:id="rId13"/>
    <p:sldId id="310" r:id="rId14"/>
    <p:sldId id="309" r:id="rId15"/>
    <p:sldId id="320" r:id="rId16"/>
    <p:sldId id="315" r:id="rId17"/>
    <p:sldId id="31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LDP Slides" id="{B09ED630-0B7E-4731-AD1B-9662744EDE63}">
          <p14:sldIdLst>
            <p14:sldId id="331"/>
            <p14:sldId id="308"/>
            <p14:sldId id="319"/>
            <p14:sldId id="292"/>
            <p14:sldId id="312"/>
            <p14:sldId id="317"/>
            <p14:sldId id="316"/>
            <p14:sldId id="327"/>
            <p14:sldId id="321"/>
            <p14:sldId id="333"/>
            <p14:sldId id="328"/>
            <p14:sldId id="311"/>
            <p14:sldId id="310"/>
            <p14:sldId id="309"/>
            <p14:sldId id="320"/>
            <p14:sldId id="315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08D"/>
    <a:srgbClr val="532C89"/>
    <a:srgbClr val="59328F"/>
    <a:srgbClr val="512A87"/>
    <a:srgbClr val="B3ADD4"/>
    <a:srgbClr val="EC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D64340-ED39-CD3C-68E6-6484573A9EA2}" v="247" dt="2024-08-19T00:57:18.247"/>
    <p1510:client id="{EFE23C34-4270-3548-1E02-AAE368A2D394}" v="389" dt="2024-08-19T04:36:08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1" autoAdjust="0"/>
  </p:normalViewPr>
  <p:slideViewPr>
    <p:cSldViewPr snapToGrid="0" showGuides="1">
      <p:cViewPr varScale="1">
        <p:scale>
          <a:sx n="109" d="100"/>
          <a:sy n="109" d="100"/>
        </p:scale>
        <p:origin x="6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29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, Evelyn" userId="S::evelyn.andrew@pmc.gov.au::b39222be-eeed-444e-98be-1db5d0bbcd76" providerId="AD" clId="Web-{EFE23C34-4270-3548-1E02-AAE368A2D394}"/>
    <pc:docChg chg="addSld delSld modSld sldOrd modSection">
      <pc:chgData name="Andrew, Evelyn" userId="S::evelyn.andrew@pmc.gov.au::b39222be-eeed-444e-98be-1db5d0bbcd76" providerId="AD" clId="Web-{EFE23C34-4270-3548-1E02-AAE368A2D394}" dt="2024-08-19T04:36:08.860" v="379" actId="20577"/>
      <pc:docMkLst>
        <pc:docMk/>
      </pc:docMkLst>
      <pc:sldChg chg="modSp">
        <pc:chgData name="Andrew, Evelyn" userId="S::evelyn.andrew@pmc.gov.au::b39222be-eeed-444e-98be-1db5d0bbcd76" providerId="AD" clId="Web-{EFE23C34-4270-3548-1E02-AAE368A2D394}" dt="2024-08-19T04:36:08.860" v="379" actId="20577"/>
        <pc:sldMkLst>
          <pc:docMk/>
          <pc:sldMk cId="1151544297" sldId="320"/>
        </pc:sldMkLst>
        <pc:spChg chg="mod">
          <ac:chgData name="Andrew, Evelyn" userId="S::evelyn.andrew@pmc.gov.au::b39222be-eeed-444e-98be-1db5d0bbcd76" providerId="AD" clId="Web-{EFE23C34-4270-3548-1E02-AAE368A2D394}" dt="2024-08-19T04:35:51.641" v="375" actId="20577"/>
          <ac:spMkLst>
            <pc:docMk/>
            <pc:sldMk cId="1151544297" sldId="320"/>
            <ac:spMk id="2" creationId="{00000000-0000-0000-0000-000000000000}"/>
          </ac:spMkLst>
        </pc:spChg>
        <pc:spChg chg="mod">
          <ac:chgData name="Andrew, Evelyn" userId="S::evelyn.andrew@pmc.gov.au::b39222be-eeed-444e-98be-1db5d0bbcd76" providerId="AD" clId="Web-{EFE23C34-4270-3548-1E02-AAE368A2D394}" dt="2024-08-19T04:36:08.860" v="379" actId="20577"/>
          <ac:spMkLst>
            <pc:docMk/>
            <pc:sldMk cId="1151544297" sldId="320"/>
            <ac:spMk id="3" creationId="{00000000-0000-0000-0000-000000000000}"/>
          </ac:spMkLst>
        </pc:spChg>
      </pc:sldChg>
      <pc:sldChg chg="addSp delSp modSp">
        <pc:chgData name="Andrew, Evelyn" userId="S::evelyn.andrew@pmc.gov.au::b39222be-eeed-444e-98be-1db5d0bbcd76" providerId="AD" clId="Web-{EFE23C34-4270-3548-1E02-AAE368A2D394}" dt="2024-08-19T04:21:06.428" v="28" actId="20577"/>
        <pc:sldMkLst>
          <pc:docMk/>
          <pc:sldMk cId="1170280868" sldId="321"/>
        </pc:sldMkLst>
        <pc:spChg chg="mod">
          <ac:chgData name="Andrew, Evelyn" userId="S::evelyn.andrew@pmc.gov.au::b39222be-eeed-444e-98be-1db5d0bbcd76" providerId="AD" clId="Web-{EFE23C34-4270-3548-1E02-AAE368A2D394}" dt="2024-08-19T04:20:20.567" v="18" actId="20577"/>
          <ac:spMkLst>
            <pc:docMk/>
            <pc:sldMk cId="1170280868" sldId="321"/>
            <ac:spMk id="2" creationId="{00000000-0000-0000-0000-000000000000}"/>
          </ac:spMkLst>
        </pc:spChg>
        <pc:spChg chg="mod">
          <ac:chgData name="Andrew, Evelyn" userId="S::evelyn.andrew@pmc.gov.au::b39222be-eeed-444e-98be-1db5d0bbcd76" providerId="AD" clId="Web-{EFE23C34-4270-3548-1E02-AAE368A2D394}" dt="2024-08-19T04:21:06.428" v="28" actId="20577"/>
          <ac:spMkLst>
            <pc:docMk/>
            <pc:sldMk cId="1170280868" sldId="321"/>
            <ac:spMk id="3" creationId="{00000000-0000-0000-0000-000000000000}"/>
          </ac:spMkLst>
        </pc:spChg>
        <pc:spChg chg="add del mod">
          <ac:chgData name="Andrew, Evelyn" userId="S::evelyn.andrew@pmc.gov.au::b39222be-eeed-444e-98be-1db5d0bbcd76" providerId="AD" clId="Web-{EFE23C34-4270-3548-1E02-AAE368A2D394}" dt="2024-08-19T04:20:29.755" v="21"/>
          <ac:spMkLst>
            <pc:docMk/>
            <pc:sldMk cId="1170280868" sldId="321"/>
            <ac:spMk id="4" creationId="{BA5FB9BE-1618-22CD-CB9C-42CA5B34702E}"/>
          </ac:spMkLst>
        </pc:spChg>
      </pc:sldChg>
      <pc:sldChg chg="modSp ord">
        <pc:chgData name="Andrew, Evelyn" userId="S::evelyn.andrew@pmc.gov.au::b39222be-eeed-444e-98be-1db5d0bbcd76" providerId="AD" clId="Web-{EFE23C34-4270-3548-1E02-AAE368A2D394}" dt="2024-08-19T04:19:40.441" v="6" actId="20577"/>
        <pc:sldMkLst>
          <pc:docMk/>
          <pc:sldMk cId="2364638740" sldId="327"/>
        </pc:sldMkLst>
        <pc:spChg chg="mod">
          <ac:chgData name="Andrew, Evelyn" userId="S::evelyn.andrew@pmc.gov.au::b39222be-eeed-444e-98be-1db5d0bbcd76" providerId="AD" clId="Web-{EFE23C34-4270-3548-1E02-AAE368A2D394}" dt="2024-08-19T04:19:40.441" v="6" actId="20577"/>
          <ac:spMkLst>
            <pc:docMk/>
            <pc:sldMk cId="2364638740" sldId="327"/>
            <ac:spMk id="2" creationId="{00000000-0000-0000-0000-000000000000}"/>
          </ac:spMkLst>
        </pc:spChg>
      </pc:sldChg>
      <pc:sldChg chg="del">
        <pc:chgData name="Andrew, Evelyn" userId="S::evelyn.andrew@pmc.gov.au::b39222be-eeed-444e-98be-1db5d0bbcd76" providerId="AD" clId="Web-{EFE23C34-4270-3548-1E02-AAE368A2D394}" dt="2024-08-19T04:35:08.718" v="374"/>
        <pc:sldMkLst>
          <pc:docMk/>
          <pc:sldMk cId="2138665350" sldId="332"/>
        </pc:sldMkLst>
      </pc:sldChg>
      <pc:sldChg chg="modSp add replId">
        <pc:chgData name="Andrew, Evelyn" userId="S::evelyn.andrew@pmc.gov.au::b39222be-eeed-444e-98be-1db5d0bbcd76" providerId="AD" clId="Web-{EFE23C34-4270-3548-1E02-AAE368A2D394}" dt="2024-08-19T04:34:53.858" v="373" actId="20577"/>
        <pc:sldMkLst>
          <pc:docMk/>
          <pc:sldMk cId="60770734" sldId="333"/>
        </pc:sldMkLst>
        <pc:spChg chg="mod">
          <ac:chgData name="Andrew, Evelyn" userId="S::evelyn.andrew@pmc.gov.au::b39222be-eeed-444e-98be-1db5d0bbcd76" providerId="AD" clId="Web-{EFE23C34-4270-3548-1E02-AAE368A2D394}" dt="2024-08-19T04:20:44.646" v="25" actId="20577"/>
          <ac:spMkLst>
            <pc:docMk/>
            <pc:sldMk cId="60770734" sldId="333"/>
            <ac:spMk id="2" creationId="{00000000-0000-0000-0000-000000000000}"/>
          </ac:spMkLst>
        </pc:spChg>
        <pc:spChg chg="mod">
          <ac:chgData name="Andrew, Evelyn" userId="S::evelyn.andrew@pmc.gov.au::b39222be-eeed-444e-98be-1db5d0bbcd76" providerId="AD" clId="Web-{EFE23C34-4270-3548-1E02-AAE368A2D394}" dt="2024-08-19T04:34:53.858" v="373" actId="20577"/>
          <ac:spMkLst>
            <pc:docMk/>
            <pc:sldMk cId="60770734" sldId="333"/>
            <ac:spMk id="3" creationId="{00000000-0000-0000-0000-000000000000}"/>
          </ac:spMkLst>
        </pc:spChg>
      </pc:sldChg>
    </pc:docChg>
  </pc:docChgLst>
  <pc:docChgLst>
    <pc:chgData name="Layton, Isabelle" userId="S::isabelle.layton@pmc.gov.au::3c11fce5-b54a-4a45-9d0a-56aaceef993e" providerId="AD" clId="Web-{62D64340-ED39-CD3C-68E6-6484573A9EA2}"/>
    <pc:docChg chg="addSld modSld modSection">
      <pc:chgData name="Layton, Isabelle" userId="S::isabelle.layton@pmc.gov.au::3c11fce5-b54a-4a45-9d0a-56aaceef993e" providerId="AD" clId="Web-{62D64340-ED39-CD3C-68E6-6484573A9EA2}" dt="2024-08-19T00:57:18.247" v="246" actId="20577"/>
      <pc:docMkLst>
        <pc:docMk/>
      </pc:docMkLst>
      <pc:sldChg chg="modSp add replId">
        <pc:chgData name="Layton, Isabelle" userId="S::isabelle.layton@pmc.gov.au::3c11fce5-b54a-4a45-9d0a-56aaceef993e" providerId="AD" clId="Web-{62D64340-ED39-CD3C-68E6-6484573A9EA2}" dt="2024-08-19T00:57:18.247" v="246" actId="20577"/>
        <pc:sldMkLst>
          <pc:docMk/>
          <pc:sldMk cId="2138665350" sldId="332"/>
        </pc:sldMkLst>
        <pc:spChg chg="mod">
          <ac:chgData name="Layton, Isabelle" userId="S::isabelle.layton@pmc.gov.au::3c11fce5-b54a-4a45-9d0a-56aaceef993e" providerId="AD" clId="Web-{62D64340-ED39-CD3C-68E6-6484573A9EA2}" dt="2024-08-19T00:53:34.914" v="2" actId="20577"/>
          <ac:spMkLst>
            <pc:docMk/>
            <pc:sldMk cId="2138665350" sldId="332"/>
            <ac:spMk id="2" creationId="{00000000-0000-0000-0000-000000000000}"/>
          </ac:spMkLst>
        </pc:spChg>
        <pc:spChg chg="mod">
          <ac:chgData name="Layton, Isabelle" userId="S::isabelle.layton@pmc.gov.au::3c11fce5-b54a-4a45-9d0a-56aaceef993e" providerId="AD" clId="Web-{62D64340-ED39-CD3C-68E6-6484573A9EA2}" dt="2024-08-19T00:57:18.247" v="246" actId="20577"/>
          <ac:spMkLst>
            <pc:docMk/>
            <pc:sldMk cId="2138665350" sldId="33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E687F-D39E-4B75-9660-73E51E299986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B2776-DCBC-4623-83CD-89E0336058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88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B015B-7B21-4320-A6C8-AEAA3D2C8D9F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EF20F-5955-4537-8FCF-B53B917EC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59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5473700" cy="2890359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 maximum 4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5023959"/>
            <a:ext cx="4932401" cy="88947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[Presentation subtitle] maximum 3 lines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1" y="628668"/>
            <a:ext cx="3600000" cy="61190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68505" y="4483359"/>
            <a:ext cx="25018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/>
              <a:t>[Authoring area]</a:t>
            </a:r>
            <a:endParaRPr lang="en-AU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7" name="Freeform 5"/>
          <p:cNvSpPr>
            <a:spLocks noEditPoints="1"/>
          </p:cNvSpPr>
          <p:nvPr userDrawn="1"/>
        </p:nvSpPr>
        <p:spPr bwMode="auto">
          <a:xfrm>
            <a:off x="6524619" y="248432"/>
            <a:ext cx="5667381" cy="6609568"/>
          </a:xfrm>
          <a:custGeom>
            <a:avLst/>
            <a:gdLst>
              <a:gd name="T0" fmla="*/ 231 w 499"/>
              <a:gd name="T1" fmla="*/ 116 h 583"/>
              <a:gd name="T2" fmla="*/ 197 w 499"/>
              <a:gd name="T3" fmla="*/ 7 h 583"/>
              <a:gd name="T4" fmla="*/ 47 w 499"/>
              <a:gd name="T5" fmla="*/ 7 h 583"/>
              <a:gd name="T6" fmla="*/ 84 w 499"/>
              <a:gd name="T7" fmla="*/ 46 h 583"/>
              <a:gd name="T8" fmla="*/ 57 w 499"/>
              <a:gd name="T9" fmla="*/ 253 h 583"/>
              <a:gd name="T10" fmla="*/ 158 w 499"/>
              <a:gd name="T11" fmla="*/ 260 h 583"/>
              <a:gd name="T12" fmla="*/ 126 w 499"/>
              <a:gd name="T13" fmla="*/ 245 h 583"/>
              <a:gd name="T14" fmla="*/ 144 w 499"/>
              <a:gd name="T15" fmla="*/ 143 h 583"/>
              <a:gd name="T16" fmla="*/ 224 w 499"/>
              <a:gd name="T17" fmla="*/ 124 h 583"/>
              <a:gd name="T18" fmla="*/ 249 w 499"/>
              <a:gd name="T19" fmla="*/ 161 h 583"/>
              <a:gd name="T20" fmla="*/ 222 w 499"/>
              <a:gd name="T21" fmla="*/ 369 h 583"/>
              <a:gd name="T22" fmla="*/ 194 w 499"/>
              <a:gd name="T23" fmla="*/ 382 h 583"/>
              <a:gd name="T24" fmla="*/ 117 w 499"/>
              <a:gd name="T25" fmla="*/ 386 h 583"/>
              <a:gd name="T26" fmla="*/ 164 w 499"/>
              <a:gd name="T27" fmla="*/ 286 h 583"/>
              <a:gd name="T28" fmla="*/ 63 w 499"/>
              <a:gd name="T29" fmla="*/ 335 h 583"/>
              <a:gd name="T30" fmla="*/ 16 w 499"/>
              <a:gd name="T31" fmla="*/ 437 h 583"/>
              <a:gd name="T32" fmla="*/ 67 w 499"/>
              <a:gd name="T33" fmla="*/ 539 h 583"/>
              <a:gd name="T34" fmla="*/ 184 w 499"/>
              <a:gd name="T35" fmla="*/ 530 h 583"/>
              <a:gd name="T36" fmla="*/ 259 w 499"/>
              <a:gd name="T37" fmla="*/ 517 h 583"/>
              <a:gd name="T38" fmla="*/ 309 w 499"/>
              <a:gd name="T39" fmla="*/ 583 h 583"/>
              <a:gd name="T40" fmla="*/ 347 w 499"/>
              <a:gd name="T41" fmla="*/ 419 h 583"/>
              <a:gd name="T42" fmla="*/ 481 w 499"/>
              <a:gd name="T43" fmla="*/ 480 h 583"/>
              <a:gd name="T44" fmla="*/ 474 w 499"/>
              <a:gd name="T45" fmla="*/ 392 h 583"/>
              <a:gd name="T46" fmla="*/ 446 w 499"/>
              <a:gd name="T47" fmla="*/ 406 h 583"/>
              <a:gd name="T48" fmla="*/ 276 w 499"/>
              <a:gd name="T49" fmla="*/ 460 h 583"/>
              <a:gd name="T50" fmla="*/ 253 w 499"/>
              <a:gd name="T51" fmla="*/ 503 h 583"/>
              <a:gd name="T52" fmla="*/ 175 w 499"/>
              <a:gd name="T53" fmla="*/ 475 h 583"/>
              <a:gd name="T54" fmla="*/ 259 w 499"/>
              <a:gd name="T55" fmla="*/ 376 h 583"/>
              <a:gd name="T56" fmla="*/ 293 w 499"/>
              <a:gd name="T57" fmla="*/ 369 h 583"/>
              <a:gd name="T58" fmla="*/ 266 w 499"/>
              <a:gd name="T59" fmla="*/ 157 h 583"/>
              <a:gd name="T60" fmla="*/ 473 w 499"/>
              <a:gd name="T61" fmla="*/ 157 h 583"/>
              <a:gd name="T62" fmla="*/ 445 w 499"/>
              <a:gd name="T63" fmla="*/ 369 h 583"/>
              <a:gd name="T64" fmla="*/ 499 w 499"/>
              <a:gd name="T65" fmla="*/ 376 h 583"/>
              <a:gd name="T66" fmla="*/ 380 w 499"/>
              <a:gd name="T67" fmla="*/ 320 h 583"/>
              <a:gd name="T68" fmla="*/ 139 w 499"/>
              <a:gd name="T69" fmla="*/ 131 h 583"/>
              <a:gd name="T70" fmla="*/ 146 w 499"/>
              <a:gd name="T71" fmla="*/ 16 h 583"/>
              <a:gd name="T72" fmla="*/ 201 w 499"/>
              <a:gd name="T73" fmla="*/ 76 h 583"/>
              <a:gd name="T74" fmla="*/ 128 w 499"/>
              <a:gd name="T75" fmla="*/ 287 h 583"/>
              <a:gd name="T76" fmla="*/ 145 w 499"/>
              <a:gd name="T77" fmla="*/ 349 h 583"/>
              <a:gd name="T78" fmla="*/ 95 w 499"/>
              <a:gd name="T79" fmla="*/ 320 h 583"/>
              <a:gd name="T80" fmla="*/ 87 w 499"/>
              <a:gd name="T81" fmla="*/ 516 h 583"/>
              <a:gd name="T82" fmla="*/ 50 w 499"/>
              <a:gd name="T83" fmla="*/ 432 h 583"/>
              <a:gd name="T84" fmla="*/ 139 w 499"/>
              <a:gd name="T85" fmla="*/ 491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9" h="583">
                <a:moveTo>
                  <a:pt x="380" y="320"/>
                </a:moveTo>
                <a:cubicBezTo>
                  <a:pt x="286" y="116"/>
                  <a:pt x="286" y="116"/>
                  <a:pt x="286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7"/>
                  <a:pt x="241" y="43"/>
                  <a:pt x="231" y="32"/>
                </a:cubicBezTo>
                <a:cubicBezTo>
                  <a:pt x="222" y="20"/>
                  <a:pt x="211" y="12"/>
                  <a:pt x="197" y="7"/>
                </a:cubicBezTo>
                <a:cubicBezTo>
                  <a:pt x="184" y="3"/>
                  <a:pt x="166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67" y="7"/>
                  <a:pt x="74" y="10"/>
                  <a:pt x="79" y="16"/>
                </a:cubicBezTo>
                <a:cubicBezTo>
                  <a:pt x="83" y="20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3" y="239"/>
                  <a:pt x="80" y="243"/>
                </a:cubicBezTo>
                <a:cubicBezTo>
                  <a:pt x="76" y="250"/>
                  <a:pt x="68" y="253"/>
                  <a:pt x="57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9" y="253"/>
                  <a:pt x="149" y="253"/>
                  <a:pt x="149" y="253"/>
                </a:cubicBezTo>
                <a:cubicBezTo>
                  <a:pt x="139" y="253"/>
                  <a:pt x="131" y="250"/>
                  <a:pt x="126" y="245"/>
                </a:cubicBezTo>
                <a:cubicBezTo>
                  <a:pt x="123" y="241"/>
                  <a:pt x="121" y="231"/>
                  <a:pt x="121" y="214"/>
                </a:cubicBezTo>
                <a:cubicBezTo>
                  <a:pt x="121" y="139"/>
                  <a:pt x="121" y="139"/>
                  <a:pt x="121" y="139"/>
                </a:cubicBezTo>
                <a:cubicBezTo>
                  <a:pt x="129" y="140"/>
                  <a:pt x="137" y="142"/>
                  <a:pt x="144" y="143"/>
                </a:cubicBezTo>
                <a:cubicBezTo>
                  <a:pt x="152" y="143"/>
                  <a:pt x="159" y="144"/>
                  <a:pt x="165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9" y="125"/>
                  <a:pt x="232" y="126"/>
                  <a:pt x="235" y="127"/>
                </a:cubicBezTo>
                <a:cubicBezTo>
                  <a:pt x="240" y="129"/>
                  <a:pt x="243" y="133"/>
                  <a:pt x="245" y="136"/>
                </a:cubicBezTo>
                <a:cubicBezTo>
                  <a:pt x="248" y="141"/>
                  <a:pt x="249" y="150"/>
                  <a:pt x="249" y="161"/>
                </a:cubicBezTo>
                <a:cubicBezTo>
                  <a:pt x="249" y="331"/>
                  <a:pt x="249" y="331"/>
                  <a:pt x="249" y="331"/>
                </a:cubicBezTo>
                <a:cubicBezTo>
                  <a:pt x="249" y="346"/>
                  <a:pt x="248" y="355"/>
                  <a:pt x="245" y="359"/>
                </a:cubicBezTo>
                <a:cubicBezTo>
                  <a:pt x="240" y="366"/>
                  <a:pt x="233" y="369"/>
                  <a:pt x="222" y="369"/>
                </a:cubicBezTo>
                <a:cubicBezTo>
                  <a:pt x="182" y="369"/>
                  <a:pt x="182" y="369"/>
                  <a:pt x="182" y="369"/>
                </a:cubicBezTo>
                <a:cubicBezTo>
                  <a:pt x="182" y="376"/>
                  <a:pt x="182" y="376"/>
                  <a:pt x="182" y="376"/>
                </a:cubicBezTo>
                <a:cubicBezTo>
                  <a:pt x="187" y="377"/>
                  <a:pt x="191" y="379"/>
                  <a:pt x="194" y="382"/>
                </a:cubicBezTo>
                <a:cubicBezTo>
                  <a:pt x="197" y="387"/>
                  <a:pt x="199" y="392"/>
                  <a:pt x="199" y="397"/>
                </a:cubicBezTo>
                <a:cubicBezTo>
                  <a:pt x="199" y="415"/>
                  <a:pt x="188" y="438"/>
                  <a:pt x="166" y="464"/>
                </a:cubicBezTo>
                <a:cubicBezTo>
                  <a:pt x="149" y="440"/>
                  <a:pt x="133" y="414"/>
                  <a:pt x="117" y="386"/>
                </a:cubicBezTo>
                <a:cubicBezTo>
                  <a:pt x="140" y="374"/>
                  <a:pt x="156" y="363"/>
                  <a:pt x="165" y="353"/>
                </a:cubicBezTo>
                <a:cubicBezTo>
                  <a:pt x="174" y="343"/>
                  <a:pt x="178" y="332"/>
                  <a:pt x="178" y="319"/>
                </a:cubicBezTo>
                <a:cubicBezTo>
                  <a:pt x="178" y="306"/>
                  <a:pt x="174" y="295"/>
                  <a:pt x="164" y="286"/>
                </a:cubicBezTo>
                <a:cubicBezTo>
                  <a:pt x="155" y="277"/>
                  <a:pt x="143" y="273"/>
                  <a:pt x="128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3" y="314"/>
                  <a:pt x="63" y="335"/>
                </a:cubicBezTo>
                <a:cubicBezTo>
                  <a:pt x="63" y="342"/>
                  <a:pt x="64" y="350"/>
                  <a:pt x="66" y="359"/>
                </a:cubicBezTo>
                <a:cubicBezTo>
                  <a:pt x="68" y="367"/>
                  <a:pt x="72" y="378"/>
                  <a:pt x="78" y="391"/>
                </a:cubicBezTo>
                <a:cubicBezTo>
                  <a:pt x="48" y="407"/>
                  <a:pt x="27" y="422"/>
                  <a:pt x="16" y="437"/>
                </a:cubicBezTo>
                <a:cubicBezTo>
                  <a:pt x="6" y="453"/>
                  <a:pt x="0" y="468"/>
                  <a:pt x="0" y="483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7" y="539"/>
                  <a:pt x="67" y="539"/>
                </a:cubicBezTo>
                <a:cubicBezTo>
                  <a:pt x="82" y="539"/>
                  <a:pt x="95" y="536"/>
                  <a:pt x="107" y="531"/>
                </a:cubicBezTo>
                <a:cubicBezTo>
                  <a:pt x="120" y="525"/>
                  <a:pt x="134" y="516"/>
                  <a:pt x="149" y="502"/>
                </a:cubicBezTo>
                <a:cubicBezTo>
                  <a:pt x="162" y="515"/>
                  <a:pt x="173" y="525"/>
                  <a:pt x="184" y="530"/>
                </a:cubicBezTo>
                <a:cubicBezTo>
                  <a:pt x="194" y="536"/>
                  <a:pt x="205" y="539"/>
                  <a:pt x="215" y="539"/>
                </a:cubicBezTo>
                <a:cubicBezTo>
                  <a:pt x="228" y="539"/>
                  <a:pt x="240" y="534"/>
                  <a:pt x="251" y="526"/>
                </a:cubicBezTo>
                <a:cubicBezTo>
                  <a:pt x="254" y="524"/>
                  <a:pt x="256" y="521"/>
                  <a:pt x="259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50"/>
                  <a:pt x="261" y="568"/>
                  <a:pt x="267" y="583"/>
                </a:cubicBezTo>
                <a:cubicBezTo>
                  <a:pt x="309" y="583"/>
                  <a:pt x="309" y="583"/>
                  <a:pt x="309" y="583"/>
                </a:cubicBezTo>
                <a:cubicBezTo>
                  <a:pt x="304" y="568"/>
                  <a:pt x="302" y="551"/>
                  <a:pt x="302" y="532"/>
                </a:cubicBezTo>
                <a:cubicBezTo>
                  <a:pt x="302" y="504"/>
                  <a:pt x="306" y="480"/>
                  <a:pt x="314" y="461"/>
                </a:cubicBezTo>
                <a:cubicBezTo>
                  <a:pt x="322" y="442"/>
                  <a:pt x="333" y="428"/>
                  <a:pt x="347" y="419"/>
                </a:cubicBezTo>
                <a:cubicBezTo>
                  <a:pt x="361" y="410"/>
                  <a:pt x="376" y="406"/>
                  <a:pt x="394" y="406"/>
                </a:cubicBezTo>
                <a:cubicBezTo>
                  <a:pt x="414" y="406"/>
                  <a:pt x="432" y="412"/>
                  <a:pt x="447" y="423"/>
                </a:cubicBezTo>
                <a:cubicBezTo>
                  <a:pt x="461" y="435"/>
                  <a:pt x="473" y="454"/>
                  <a:pt x="481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1" y="392"/>
                  <a:pt x="481" y="392"/>
                  <a:pt x="481" y="392"/>
                </a:cubicBezTo>
                <a:cubicBezTo>
                  <a:pt x="474" y="392"/>
                  <a:pt x="474" y="392"/>
                  <a:pt x="474" y="392"/>
                </a:cubicBezTo>
                <a:cubicBezTo>
                  <a:pt x="472" y="398"/>
                  <a:pt x="470" y="403"/>
                  <a:pt x="467" y="406"/>
                </a:cubicBezTo>
                <a:cubicBezTo>
                  <a:pt x="464" y="409"/>
                  <a:pt x="461" y="410"/>
                  <a:pt x="458" y="410"/>
                </a:cubicBezTo>
                <a:cubicBezTo>
                  <a:pt x="455" y="410"/>
                  <a:pt x="452" y="409"/>
                  <a:pt x="446" y="406"/>
                </a:cubicBezTo>
                <a:cubicBezTo>
                  <a:pt x="428" y="397"/>
                  <a:pt x="409" y="392"/>
                  <a:pt x="391" y="392"/>
                </a:cubicBezTo>
                <a:cubicBezTo>
                  <a:pt x="366" y="392"/>
                  <a:pt x="344" y="398"/>
                  <a:pt x="324" y="410"/>
                </a:cubicBezTo>
                <a:cubicBezTo>
                  <a:pt x="303" y="422"/>
                  <a:pt x="287" y="439"/>
                  <a:pt x="276" y="460"/>
                </a:cubicBezTo>
                <a:cubicBezTo>
                  <a:pt x="272" y="467"/>
                  <a:pt x="269" y="475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4" y="491"/>
                  <a:pt x="259" y="498"/>
                  <a:pt x="253" y="503"/>
                </a:cubicBezTo>
                <a:cubicBezTo>
                  <a:pt x="247" y="507"/>
                  <a:pt x="240" y="510"/>
                  <a:pt x="231" y="510"/>
                </a:cubicBezTo>
                <a:cubicBezTo>
                  <a:pt x="222" y="510"/>
                  <a:pt x="214" y="507"/>
                  <a:pt x="205" y="502"/>
                </a:cubicBezTo>
                <a:cubicBezTo>
                  <a:pt x="196" y="497"/>
                  <a:pt x="186" y="488"/>
                  <a:pt x="175" y="475"/>
                </a:cubicBezTo>
                <a:cubicBezTo>
                  <a:pt x="189" y="457"/>
                  <a:pt x="201" y="439"/>
                  <a:pt x="212" y="419"/>
                </a:cubicBezTo>
                <a:cubicBezTo>
                  <a:pt x="223" y="399"/>
                  <a:pt x="231" y="387"/>
                  <a:pt x="237" y="383"/>
                </a:cubicBezTo>
                <a:cubicBezTo>
                  <a:pt x="241" y="380"/>
                  <a:pt x="249" y="377"/>
                  <a:pt x="259" y="376"/>
                </a:cubicBezTo>
                <a:cubicBezTo>
                  <a:pt x="303" y="376"/>
                  <a:pt x="303" y="376"/>
                  <a:pt x="303" y="376"/>
                </a:cubicBezTo>
                <a:cubicBezTo>
                  <a:pt x="303" y="369"/>
                  <a:pt x="303" y="369"/>
                  <a:pt x="303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6" y="366"/>
                  <a:pt x="271" y="361"/>
                </a:cubicBezTo>
                <a:cubicBezTo>
                  <a:pt x="268" y="357"/>
                  <a:pt x="266" y="347"/>
                  <a:pt x="266" y="331"/>
                </a:cubicBezTo>
                <a:cubicBezTo>
                  <a:pt x="266" y="157"/>
                  <a:pt x="266" y="157"/>
                  <a:pt x="266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3" y="376"/>
                  <a:pt x="373" y="376"/>
                  <a:pt x="373" y="376"/>
                </a:cubicBezTo>
                <a:cubicBezTo>
                  <a:pt x="473" y="157"/>
                  <a:pt x="473" y="157"/>
                  <a:pt x="473" y="157"/>
                </a:cubicBezTo>
                <a:cubicBezTo>
                  <a:pt x="473" y="331"/>
                  <a:pt x="473" y="331"/>
                  <a:pt x="473" y="331"/>
                </a:cubicBezTo>
                <a:cubicBezTo>
                  <a:pt x="473" y="346"/>
                  <a:pt x="472" y="355"/>
                  <a:pt x="469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499" y="376"/>
                  <a:pt x="499" y="376"/>
                  <a:pt x="499" y="376"/>
                </a:cubicBezTo>
                <a:cubicBezTo>
                  <a:pt x="499" y="116"/>
                  <a:pt x="499" y="116"/>
                  <a:pt x="499" y="116"/>
                </a:cubicBezTo>
                <a:cubicBezTo>
                  <a:pt x="473" y="116"/>
                  <a:pt x="473" y="116"/>
                  <a:pt x="473" y="116"/>
                </a:cubicBezTo>
                <a:lnTo>
                  <a:pt x="380" y="320"/>
                </a:lnTo>
                <a:close/>
                <a:moveTo>
                  <a:pt x="187" y="116"/>
                </a:moveTo>
                <a:cubicBezTo>
                  <a:pt x="177" y="126"/>
                  <a:pt x="166" y="131"/>
                  <a:pt x="153" y="131"/>
                </a:cubicBezTo>
                <a:cubicBezTo>
                  <a:pt x="149" y="131"/>
                  <a:pt x="144" y="131"/>
                  <a:pt x="139" y="131"/>
                </a:cubicBezTo>
                <a:cubicBezTo>
                  <a:pt x="134" y="130"/>
                  <a:pt x="128" y="129"/>
                  <a:pt x="121" y="128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40" y="16"/>
                  <a:pt x="146" y="16"/>
                </a:cubicBezTo>
                <a:cubicBezTo>
                  <a:pt x="157" y="16"/>
                  <a:pt x="167" y="18"/>
                  <a:pt x="175" y="23"/>
                </a:cubicBezTo>
                <a:cubicBezTo>
                  <a:pt x="183" y="28"/>
                  <a:pt x="190" y="35"/>
                  <a:pt x="195" y="45"/>
                </a:cubicBezTo>
                <a:cubicBezTo>
                  <a:pt x="199" y="54"/>
                  <a:pt x="201" y="65"/>
                  <a:pt x="201" y="76"/>
                </a:cubicBezTo>
                <a:cubicBezTo>
                  <a:pt x="201" y="92"/>
                  <a:pt x="197" y="106"/>
                  <a:pt x="187" y="116"/>
                </a:cubicBezTo>
                <a:close/>
                <a:moveTo>
                  <a:pt x="103" y="298"/>
                </a:moveTo>
                <a:cubicBezTo>
                  <a:pt x="108" y="290"/>
                  <a:pt x="117" y="287"/>
                  <a:pt x="128" y="287"/>
                </a:cubicBezTo>
                <a:cubicBezTo>
                  <a:pt x="136" y="287"/>
                  <a:pt x="143" y="289"/>
                  <a:pt x="148" y="295"/>
                </a:cubicBezTo>
                <a:cubicBezTo>
                  <a:pt x="154" y="301"/>
                  <a:pt x="157" y="309"/>
                  <a:pt x="157" y="318"/>
                </a:cubicBezTo>
                <a:cubicBezTo>
                  <a:pt x="157" y="329"/>
                  <a:pt x="153" y="340"/>
                  <a:pt x="145" y="349"/>
                </a:cubicBezTo>
                <a:cubicBezTo>
                  <a:pt x="137" y="358"/>
                  <a:pt x="126" y="367"/>
                  <a:pt x="110" y="374"/>
                </a:cubicBezTo>
                <a:cubicBezTo>
                  <a:pt x="104" y="359"/>
                  <a:pt x="100" y="348"/>
                  <a:pt x="98" y="341"/>
                </a:cubicBezTo>
                <a:cubicBezTo>
                  <a:pt x="96" y="333"/>
                  <a:pt x="95" y="326"/>
                  <a:pt x="95" y="320"/>
                </a:cubicBezTo>
                <a:cubicBezTo>
                  <a:pt x="95" y="313"/>
                  <a:pt x="97" y="305"/>
                  <a:pt x="103" y="298"/>
                </a:cubicBezTo>
                <a:close/>
                <a:moveTo>
                  <a:pt x="109" y="511"/>
                </a:moveTo>
                <a:cubicBezTo>
                  <a:pt x="102" y="514"/>
                  <a:pt x="95" y="516"/>
                  <a:pt x="87" y="516"/>
                </a:cubicBezTo>
                <a:cubicBezTo>
                  <a:pt x="72" y="516"/>
                  <a:pt x="60" y="511"/>
                  <a:pt x="52" y="501"/>
                </a:cubicBezTo>
                <a:cubicBezTo>
                  <a:pt x="43" y="491"/>
                  <a:pt x="39" y="479"/>
                  <a:pt x="39" y="465"/>
                </a:cubicBezTo>
                <a:cubicBezTo>
                  <a:pt x="39" y="453"/>
                  <a:pt x="43" y="442"/>
                  <a:pt x="50" y="432"/>
                </a:cubicBezTo>
                <a:cubicBezTo>
                  <a:pt x="58" y="421"/>
                  <a:pt x="69" y="412"/>
                  <a:pt x="84" y="403"/>
                </a:cubicBezTo>
                <a:cubicBezTo>
                  <a:pt x="92" y="419"/>
                  <a:pt x="99" y="431"/>
                  <a:pt x="105" y="442"/>
                </a:cubicBezTo>
                <a:cubicBezTo>
                  <a:pt x="111" y="452"/>
                  <a:pt x="123" y="469"/>
                  <a:pt x="139" y="491"/>
                </a:cubicBezTo>
                <a:cubicBezTo>
                  <a:pt x="127" y="501"/>
                  <a:pt x="117" y="508"/>
                  <a:pt x="109" y="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3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6" y="1844675"/>
            <a:ext cx="3385012" cy="4068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3713" y="1846275"/>
            <a:ext cx="3385011" cy="4067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12"/>
          </p:nvPr>
        </p:nvSpPr>
        <p:spPr>
          <a:xfrm>
            <a:off x="4476288" y="1846275"/>
            <a:ext cx="3239425" cy="4067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9244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38" userDrawn="1">
          <p15:clr>
            <a:srgbClr val="FBAE40"/>
          </p15:clr>
        </p15:guide>
        <p15:guide id="2" pos="5042" userDrawn="1">
          <p15:clr>
            <a:srgbClr val="FBAE40"/>
          </p15:clr>
        </p15:guide>
        <p15:guide id="3" pos="2819" userDrawn="1">
          <p15:clr>
            <a:srgbClr val="FBAE40"/>
          </p15:clr>
        </p15:guide>
        <p15:guide id="4" pos="486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6" y="1843075"/>
            <a:ext cx="3385012" cy="4070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475163" y="1844674"/>
            <a:ext cx="7716837" cy="4068763"/>
          </a:xfrm>
          <a:blipFill dpi="0" rotWithShape="1">
            <a:blip r:embed="rId2"/>
            <a:srcRect/>
            <a:tile tx="0" ty="-2540000" sx="50000" sy="50000" flip="none" algn="tl"/>
          </a:blipFill>
        </p:spPr>
        <p:txBody>
          <a:bodyPr/>
          <a:lstStyle>
            <a:lvl1pPr marL="180975" indent="0">
              <a:buNone/>
              <a:defRPr/>
            </a:lvl1pPr>
          </a:lstStyle>
          <a:p>
            <a:r>
              <a:rPr lang="en-AU" dirty="0"/>
              <a:t> 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678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38">
          <p15:clr>
            <a:srgbClr val="FBAE40"/>
          </p15:clr>
        </p15:guide>
        <p15:guide id="2" pos="5042">
          <p15:clr>
            <a:srgbClr val="FBAE40"/>
          </p15:clr>
        </p15:guide>
        <p15:guide id="3" pos="2819">
          <p15:clr>
            <a:srgbClr val="FBAE40"/>
          </p15:clr>
        </p15:guide>
        <p15:guide id="4" pos="486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1844674"/>
            <a:ext cx="7716837" cy="4068763"/>
          </a:xfrm>
          <a:blipFill dpi="0" rotWithShape="1">
            <a:blip r:embed="rId2"/>
            <a:srcRect/>
            <a:tile tx="0" ty="-2540000" sx="50000" sy="50000" flip="none" algn="tl"/>
          </a:blipFill>
        </p:spPr>
        <p:txBody>
          <a:bodyPr/>
          <a:lstStyle>
            <a:lvl1pPr marL="180975" indent="0">
              <a:buNone/>
              <a:defRPr/>
            </a:lvl1pPr>
          </a:lstStyle>
          <a:p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3713" y="1843075"/>
            <a:ext cx="3385012" cy="4070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9534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38">
          <p15:clr>
            <a:srgbClr val="FBAE40"/>
          </p15:clr>
        </p15:guide>
        <p15:guide id="2" pos="5042">
          <p15:clr>
            <a:srgbClr val="FBAE40"/>
          </p15:clr>
        </p15:guide>
        <p15:guide id="3" pos="2819">
          <p15:clr>
            <a:srgbClr val="FBAE40"/>
          </p15:clr>
        </p15:guide>
        <p15:guide id="4" pos="486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/>
              <a:t>29 May, 2024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PM&amp;C  |  Office for Women  |  National Women’s Alliances grant opportunity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blipFill dpi="0" rotWithShape="1">
            <a:blip r:embed="rId2"/>
            <a:srcRect/>
            <a:tile tx="0" ty="-2540000" sx="80000" sy="80000" flip="none" algn="tl"/>
          </a:blipFill>
        </p:spPr>
        <p:txBody>
          <a:bodyPr/>
          <a:lstStyle>
            <a:lvl1pPr marL="180975" indent="0">
              <a:buNone/>
              <a:defRPr/>
            </a:lvl1pPr>
          </a:lstStyle>
          <a:p>
            <a:r>
              <a:rPr lang="en-AU" dirty="0"/>
              <a:t> 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666875" y="6795903"/>
            <a:ext cx="10525125" cy="6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927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392" y="1016000"/>
            <a:ext cx="10585450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30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92" userDrawn="1">
          <p15:clr>
            <a:srgbClr val="FBAE40"/>
          </p15:clr>
        </p15:guide>
        <p15:guide id="2" pos="1073" userDrawn="1">
          <p15:clr>
            <a:srgbClr val="FBAE40"/>
          </p15:clr>
        </p15:guide>
        <p15:guide id="3" pos="1459" userDrawn="1">
          <p15:clr>
            <a:srgbClr val="FBAE40"/>
          </p15:clr>
        </p15:guide>
        <p15:guide id="4" pos="1640" userDrawn="1">
          <p15:clr>
            <a:srgbClr val="FBAE40"/>
          </p15:clr>
        </p15:guide>
        <p15:guide id="5" pos="2026" userDrawn="1">
          <p15:clr>
            <a:srgbClr val="FBAE40"/>
          </p15:clr>
        </p15:guide>
        <p15:guide id="6" pos="2207" userDrawn="1">
          <p15:clr>
            <a:srgbClr val="FBAE40"/>
          </p15:clr>
        </p15:guide>
        <p15:guide id="7" pos="2593" userDrawn="1">
          <p15:clr>
            <a:srgbClr val="FBAE40"/>
          </p15:clr>
        </p15:guide>
        <p15:guide id="8" pos="2774" userDrawn="1">
          <p15:clr>
            <a:srgbClr val="FBAE40"/>
          </p15:clr>
        </p15:guide>
        <p15:guide id="9" pos="3160" userDrawn="1">
          <p15:clr>
            <a:srgbClr val="FBAE40"/>
          </p15:clr>
        </p15:guide>
        <p15:guide id="10" pos="3341" userDrawn="1">
          <p15:clr>
            <a:srgbClr val="FBAE40"/>
          </p15:clr>
        </p15:guide>
        <p15:guide id="11" pos="3727" userDrawn="1">
          <p15:clr>
            <a:srgbClr val="FBAE40"/>
          </p15:clr>
        </p15:guide>
        <p15:guide id="12" pos="3908" userDrawn="1">
          <p15:clr>
            <a:srgbClr val="FBAE40"/>
          </p15:clr>
        </p15:guide>
        <p15:guide id="13" pos="4294" userDrawn="1">
          <p15:clr>
            <a:srgbClr val="FBAE40"/>
          </p15:clr>
        </p15:guide>
        <p15:guide id="14" pos="4475" userDrawn="1">
          <p15:clr>
            <a:srgbClr val="FBAE40"/>
          </p15:clr>
        </p15:guide>
        <p15:guide id="15" pos="4883" userDrawn="1">
          <p15:clr>
            <a:srgbClr val="FBAE40"/>
          </p15:clr>
        </p15:guide>
        <p15:guide id="16" pos="5065" userDrawn="1">
          <p15:clr>
            <a:srgbClr val="FBAE40"/>
          </p15:clr>
        </p15:guide>
        <p15:guide id="17" pos="5450" userDrawn="1">
          <p15:clr>
            <a:srgbClr val="FBAE40"/>
          </p15:clr>
        </p15:guide>
        <p15:guide id="18" pos="5632" userDrawn="1">
          <p15:clr>
            <a:srgbClr val="FBAE40"/>
          </p15:clr>
        </p15:guide>
        <p15:guide id="19" pos="6017" userDrawn="1">
          <p15:clr>
            <a:srgbClr val="FBAE40"/>
          </p15:clr>
        </p15:guide>
        <p15:guide id="20" pos="6199" userDrawn="1">
          <p15:clr>
            <a:srgbClr val="FBAE40"/>
          </p15:clr>
        </p15:guide>
        <p15:guide id="21" pos="6607" userDrawn="1">
          <p15:clr>
            <a:srgbClr val="FBAE40"/>
          </p15:clr>
        </p15:guide>
        <p15:guide id="22" pos="6788" userDrawn="1">
          <p15:clr>
            <a:srgbClr val="FBAE40"/>
          </p15:clr>
        </p15:guide>
        <p15:guide id="23" pos="381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7253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1016000"/>
            <a:ext cx="3968749" cy="828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948" y="1016000"/>
            <a:ext cx="6327777" cy="4851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3275" y="2133600"/>
            <a:ext cx="3968749" cy="3779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6817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1016000"/>
            <a:ext cx="3968750" cy="828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0949" y="1016000"/>
            <a:ext cx="6327776" cy="4897438"/>
          </a:xfrm>
          <a:blipFill dpi="0" rotWithShape="1">
            <a:blip r:embed="rId2"/>
            <a:srcRect/>
            <a:tile tx="0" ty="0" sx="40000" sy="40000" flip="none" algn="tl"/>
          </a:blip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3276" y="2133600"/>
            <a:ext cx="3968750" cy="3779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0575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6204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08202" y="1015999"/>
            <a:ext cx="1880523" cy="48974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015999"/>
            <a:ext cx="8416001" cy="48974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089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5473700" cy="2890359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 maximum 4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5023959"/>
            <a:ext cx="4932401" cy="88947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[Presentation subtitle] maximum 3 lines</a:t>
            </a:r>
            <a:endParaRPr lang="en-AU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68505" y="4483359"/>
            <a:ext cx="25018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/>
              <a:t>[Authoring area]</a:t>
            </a:r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275" y="628668"/>
            <a:ext cx="3600000" cy="61813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3" name="Freeform 5"/>
          <p:cNvSpPr>
            <a:spLocks noEditPoints="1"/>
          </p:cNvSpPr>
          <p:nvPr userDrawn="1"/>
        </p:nvSpPr>
        <p:spPr bwMode="auto">
          <a:xfrm>
            <a:off x="6524619" y="248432"/>
            <a:ext cx="5667381" cy="6609568"/>
          </a:xfrm>
          <a:custGeom>
            <a:avLst/>
            <a:gdLst>
              <a:gd name="T0" fmla="*/ 231 w 499"/>
              <a:gd name="T1" fmla="*/ 116 h 583"/>
              <a:gd name="T2" fmla="*/ 197 w 499"/>
              <a:gd name="T3" fmla="*/ 7 h 583"/>
              <a:gd name="T4" fmla="*/ 47 w 499"/>
              <a:gd name="T5" fmla="*/ 7 h 583"/>
              <a:gd name="T6" fmla="*/ 84 w 499"/>
              <a:gd name="T7" fmla="*/ 46 h 583"/>
              <a:gd name="T8" fmla="*/ 57 w 499"/>
              <a:gd name="T9" fmla="*/ 253 h 583"/>
              <a:gd name="T10" fmla="*/ 158 w 499"/>
              <a:gd name="T11" fmla="*/ 260 h 583"/>
              <a:gd name="T12" fmla="*/ 126 w 499"/>
              <a:gd name="T13" fmla="*/ 245 h 583"/>
              <a:gd name="T14" fmla="*/ 144 w 499"/>
              <a:gd name="T15" fmla="*/ 143 h 583"/>
              <a:gd name="T16" fmla="*/ 224 w 499"/>
              <a:gd name="T17" fmla="*/ 124 h 583"/>
              <a:gd name="T18" fmla="*/ 249 w 499"/>
              <a:gd name="T19" fmla="*/ 161 h 583"/>
              <a:gd name="T20" fmla="*/ 222 w 499"/>
              <a:gd name="T21" fmla="*/ 369 h 583"/>
              <a:gd name="T22" fmla="*/ 194 w 499"/>
              <a:gd name="T23" fmla="*/ 382 h 583"/>
              <a:gd name="T24" fmla="*/ 117 w 499"/>
              <a:gd name="T25" fmla="*/ 386 h 583"/>
              <a:gd name="T26" fmla="*/ 164 w 499"/>
              <a:gd name="T27" fmla="*/ 286 h 583"/>
              <a:gd name="T28" fmla="*/ 63 w 499"/>
              <a:gd name="T29" fmla="*/ 335 h 583"/>
              <a:gd name="T30" fmla="*/ 16 w 499"/>
              <a:gd name="T31" fmla="*/ 437 h 583"/>
              <a:gd name="T32" fmla="*/ 67 w 499"/>
              <a:gd name="T33" fmla="*/ 539 h 583"/>
              <a:gd name="T34" fmla="*/ 184 w 499"/>
              <a:gd name="T35" fmla="*/ 530 h 583"/>
              <a:gd name="T36" fmla="*/ 259 w 499"/>
              <a:gd name="T37" fmla="*/ 517 h 583"/>
              <a:gd name="T38" fmla="*/ 309 w 499"/>
              <a:gd name="T39" fmla="*/ 583 h 583"/>
              <a:gd name="T40" fmla="*/ 347 w 499"/>
              <a:gd name="T41" fmla="*/ 419 h 583"/>
              <a:gd name="T42" fmla="*/ 481 w 499"/>
              <a:gd name="T43" fmla="*/ 480 h 583"/>
              <a:gd name="T44" fmla="*/ 474 w 499"/>
              <a:gd name="T45" fmla="*/ 392 h 583"/>
              <a:gd name="T46" fmla="*/ 446 w 499"/>
              <a:gd name="T47" fmla="*/ 406 h 583"/>
              <a:gd name="T48" fmla="*/ 276 w 499"/>
              <a:gd name="T49" fmla="*/ 460 h 583"/>
              <a:gd name="T50" fmla="*/ 253 w 499"/>
              <a:gd name="T51" fmla="*/ 503 h 583"/>
              <a:gd name="T52" fmla="*/ 175 w 499"/>
              <a:gd name="T53" fmla="*/ 475 h 583"/>
              <a:gd name="T54" fmla="*/ 259 w 499"/>
              <a:gd name="T55" fmla="*/ 376 h 583"/>
              <a:gd name="T56" fmla="*/ 293 w 499"/>
              <a:gd name="T57" fmla="*/ 369 h 583"/>
              <a:gd name="T58" fmla="*/ 266 w 499"/>
              <a:gd name="T59" fmla="*/ 157 h 583"/>
              <a:gd name="T60" fmla="*/ 473 w 499"/>
              <a:gd name="T61" fmla="*/ 157 h 583"/>
              <a:gd name="T62" fmla="*/ 445 w 499"/>
              <a:gd name="T63" fmla="*/ 369 h 583"/>
              <a:gd name="T64" fmla="*/ 499 w 499"/>
              <a:gd name="T65" fmla="*/ 376 h 583"/>
              <a:gd name="T66" fmla="*/ 380 w 499"/>
              <a:gd name="T67" fmla="*/ 320 h 583"/>
              <a:gd name="T68" fmla="*/ 139 w 499"/>
              <a:gd name="T69" fmla="*/ 131 h 583"/>
              <a:gd name="T70" fmla="*/ 146 w 499"/>
              <a:gd name="T71" fmla="*/ 16 h 583"/>
              <a:gd name="T72" fmla="*/ 201 w 499"/>
              <a:gd name="T73" fmla="*/ 76 h 583"/>
              <a:gd name="T74" fmla="*/ 128 w 499"/>
              <a:gd name="T75" fmla="*/ 287 h 583"/>
              <a:gd name="T76" fmla="*/ 145 w 499"/>
              <a:gd name="T77" fmla="*/ 349 h 583"/>
              <a:gd name="T78" fmla="*/ 95 w 499"/>
              <a:gd name="T79" fmla="*/ 320 h 583"/>
              <a:gd name="T80" fmla="*/ 87 w 499"/>
              <a:gd name="T81" fmla="*/ 516 h 583"/>
              <a:gd name="T82" fmla="*/ 50 w 499"/>
              <a:gd name="T83" fmla="*/ 432 h 583"/>
              <a:gd name="T84" fmla="*/ 139 w 499"/>
              <a:gd name="T85" fmla="*/ 491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9" h="583">
                <a:moveTo>
                  <a:pt x="380" y="320"/>
                </a:moveTo>
                <a:cubicBezTo>
                  <a:pt x="286" y="116"/>
                  <a:pt x="286" y="116"/>
                  <a:pt x="286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7"/>
                  <a:pt x="241" y="43"/>
                  <a:pt x="231" y="32"/>
                </a:cubicBezTo>
                <a:cubicBezTo>
                  <a:pt x="222" y="20"/>
                  <a:pt x="211" y="12"/>
                  <a:pt x="197" y="7"/>
                </a:cubicBezTo>
                <a:cubicBezTo>
                  <a:pt x="184" y="3"/>
                  <a:pt x="166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67" y="7"/>
                  <a:pt x="74" y="10"/>
                  <a:pt x="79" y="16"/>
                </a:cubicBezTo>
                <a:cubicBezTo>
                  <a:pt x="83" y="20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3" y="239"/>
                  <a:pt x="80" y="243"/>
                </a:cubicBezTo>
                <a:cubicBezTo>
                  <a:pt x="76" y="250"/>
                  <a:pt x="68" y="253"/>
                  <a:pt x="57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9" y="253"/>
                  <a:pt x="149" y="253"/>
                  <a:pt x="149" y="253"/>
                </a:cubicBezTo>
                <a:cubicBezTo>
                  <a:pt x="139" y="253"/>
                  <a:pt x="131" y="250"/>
                  <a:pt x="126" y="245"/>
                </a:cubicBezTo>
                <a:cubicBezTo>
                  <a:pt x="123" y="241"/>
                  <a:pt x="121" y="231"/>
                  <a:pt x="121" y="214"/>
                </a:cubicBezTo>
                <a:cubicBezTo>
                  <a:pt x="121" y="139"/>
                  <a:pt x="121" y="139"/>
                  <a:pt x="121" y="139"/>
                </a:cubicBezTo>
                <a:cubicBezTo>
                  <a:pt x="129" y="140"/>
                  <a:pt x="137" y="142"/>
                  <a:pt x="144" y="143"/>
                </a:cubicBezTo>
                <a:cubicBezTo>
                  <a:pt x="152" y="143"/>
                  <a:pt x="159" y="144"/>
                  <a:pt x="165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9" y="125"/>
                  <a:pt x="232" y="126"/>
                  <a:pt x="235" y="127"/>
                </a:cubicBezTo>
                <a:cubicBezTo>
                  <a:pt x="240" y="129"/>
                  <a:pt x="243" y="133"/>
                  <a:pt x="245" y="136"/>
                </a:cubicBezTo>
                <a:cubicBezTo>
                  <a:pt x="248" y="141"/>
                  <a:pt x="249" y="150"/>
                  <a:pt x="249" y="161"/>
                </a:cubicBezTo>
                <a:cubicBezTo>
                  <a:pt x="249" y="331"/>
                  <a:pt x="249" y="331"/>
                  <a:pt x="249" y="331"/>
                </a:cubicBezTo>
                <a:cubicBezTo>
                  <a:pt x="249" y="346"/>
                  <a:pt x="248" y="355"/>
                  <a:pt x="245" y="359"/>
                </a:cubicBezTo>
                <a:cubicBezTo>
                  <a:pt x="240" y="366"/>
                  <a:pt x="233" y="369"/>
                  <a:pt x="222" y="369"/>
                </a:cubicBezTo>
                <a:cubicBezTo>
                  <a:pt x="182" y="369"/>
                  <a:pt x="182" y="369"/>
                  <a:pt x="182" y="369"/>
                </a:cubicBezTo>
                <a:cubicBezTo>
                  <a:pt x="182" y="376"/>
                  <a:pt x="182" y="376"/>
                  <a:pt x="182" y="376"/>
                </a:cubicBezTo>
                <a:cubicBezTo>
                  <a:pt x="187" y="377"/>
                  <a:pt x="191" y="379"/>
                  <a:pt x="194" y="382"/>
                </a:cubicBezTo>
                <a:cubicBezTo>
                  <a:pt x="197" y="387"/>
                  <a:pt x="199" y="392"/>
                  <a:pt x="199" y="397"/>
                </a:cubicBezTo>
                <a:cubicBezTo>
                  <a:pt x="199" y="415"/>
                  <a:pt x="188" y="438"/>
                  <a:pt x="166" y="464"/>
                </a:cubicBezTo>
                <a:cubicBezTo>
                  <a:pt x="149" y="440"/>
                  <a:pt x="133" y="414"/>
                  <a:pt x="117" y="386"/>
                </a:cubicBezTo>
                <a:cubicBezTo>
                  <a:pt x="140" y="374"/>
                  <a:pt x="156" y="363"/>
                  <a:pt x="165" y="353"/>
                </a:cubicBezTo>
                <a:cubicBezTo>
                  <a:pt x="174" y="343"/>
                  <a:pt x="178" y="332"/>
                  <a:pt x="178" y="319"/>
                </a:cubicBezTo>
                <a:cubicBezTo>
                  <a:pt x="178" y="306"/>
                  <a:pt x="174" y="295"/>
                  <a:pt x="164" y="286"/>
                </a:cubicBezTo>
                <a:cubicBezTo>
                  <a:pt x="155" y="277"/>
                  <a:pt x="143" y="273"/>
                  <a:pt x="128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3" y="314"/>
                  <a:pt x="63" y="335"/>
                </a:cubicBezTo>
                <a:cubicBezTo>
                  <a:pt x="63" y="342"/>
                  <a:pt x="64" y="350"/>
                  <a:pt x="66" y="359"/>
                </a:cubicBezTo>
                <a:cubicBezTo>
                  <a:pt x="68" y="367"/>
                  <a:pt x="72" y="378"/>
                  <a:pt x="78" y="391"/>
                </a:cubicBezTo>
                <a:cubicBezTo>
                  <a:pt x="48" y="407"/>
                  <a:pt x="27" y="422"/>
                  <a:pt x="16" y="437"/>
                </a:cubicBezTo>
                <a:cubicBezTo>
                  <a:pt x="6" y="453"/>
                  <a:pt x="0" y="468"/>
                  <a:pt x="0" y="483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7" y="539"/>
                  <a:pt x="67" y="539"/>
                </a:cubicBezTo>
                <a:cubicBezTo>
                  <a:pt x="82" y="539"/>
                  <a:pt x="95" y="536"/>
                  <a:pt x="107" y="531"/>
                </a:cubicBezTo>
                <a:cubicBezTo>
                  <a:pt x="120" y="525"/>
                  <a:pt x="134" y="516"/>
                  <a:pt x="149" y="502"/>
                </a:cubicBezTo>
                <a:cubicBezTo>
                  <a:pt x="162" y="515"/>
                  <a:pt x="173" y="525"/>
                  <a:pt x="184" y="530"/>
                </a:cubicBezTo>
                <a:cubicBezTo>
                  <a:pt x="194" y="536"/>
                  <a:pt x="205" y="539"/>
                  <a:pt x="215" y="539"/>
                </a:cubicBezTo>
                <a:cubicBezTo>
                  <a:pt x="228" y="539"/>
                  <a:pt x="240" y="534"/>
                  <a:pt x="251" y="526"/>
                </a:cubicBezTo>
                <a:cubicBezTo>
                  <a:pt x="254" y="524"/>
                  <a:pt x="256" y="521"/>
                  <a:pt x="259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50"/>
                  <a:pt x="261" y="568"/>
                  <a:pt x="267" y="583"/>
                </a:cubicBezTo>
                <a:cubicBezTo>
                  <a:pt x="309" y="583"/>
                  <a:pt x="309" y="583"/>
                  <a:pt x="309" y="583"/>
                </a:cubicBezTo>
                <a:cubicBezTo>
                  <a:pt x="304" y="568"/>
                  <a:pt x="302" y="551"/>
                  <a:pt x="302" y="532"/>
                </a:cubicBezTo>
                <a:cubicBezTo>
                  <a:pt x="302" y="504"/>
                  <a:pt x="306" y="480"/>
                  <a:pt x="314" y="461"/>
                </a:cubicBezTo>
                <a:cubicBezTo>
                  <a:pt x="322" y="442"/>
                  <a:pt x="333" y="428"/>
                  <a:pt x="347" y="419"/>
                </a:cubicBezTo>
                <a:cubicBezTo>
                  <a:pt x="361" y="410"/>
                  <a:pt x="376" y="406"/>
                  <a:pt x="394" y="406"/>
                </a:cubicBezTo>
                <a:cubicBezTo>
                  <a:pt x="414" y="406"/>
                  <a:pt x="432" y="412"/>
                  <a:pt x="447" y="423"/>
                </a:cubicBezTo>
                <a:cubicBezTo>
                  <a:pt x="461" y="435"/>
                  <a:pt x="473" y="454"/>
                  <a:pt x="481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1" y="392"/>
                  <a:pt x="481" y="392"/>
                  <a:pt x="481" y="392"/>
                </a:cubicBezTo>
                <a:cubicBezTo>
                  <a:pt x="474" y="392"/>
                  <a:pt x="474" y="392"/>
                  <a:pt x="474" y="392"/>
                </a:cubicBezTo>
                <a:cubicBezTo>
                  <a:pt x="472" y="398"/>
                  <a:pt x="470" y="403"/>
                  <a:pt x="467" y="406"/>
                </a:cubicBezTo>
                <a:cubicBezTo>
                  <a:pt x="464" y="409"/>
                  <a:pt x="461" y="410"/>
                  <a:pt x="458" y="410"/>
                </a:cubicBezTo>
                <a:cubicBezTo>
                  <a:pt x="455" y="410"/>
                  <a:pt x="452" y="409"/>
                  <a:pt x="446" y="406"/>
                </a:cubicBezTo>
                <a:cubicBezTo>
                  <a:pt x="428" y="397"/>
                  <a:pt x="409" y="392"/>
                  <a:pt x="391" y="392"/>
                </a:cubicBezTo>
                <a:cubicBezTo>
                  <a:pt x="366" y="392"/>
                  <a:pt x="344" y="398"/>
                  <a:pt x="324" y="410"/>
                </a:cubicBezTo>
                <a:cubicBezTo>
                  <a:pt x="303" y="422"/>
                  <a:pt x="287" y="439"/>
                  <a:pt x="276" y="460"/>
                </a:cubicBezTo>
                <a:cubicBezTo>
                  <a:pt x="272" y="467"/>
                  <a:pt x="269" y="475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4" y="491"/>
                  <a:pt x="259" y="498"/>
                  <a:pt x="253" y="503"/>
                </a:cubicBezTo>
                <a:cubicBezTo>
                  <a:pt x="247" y="507"/>
                  <a:pt x="240" y="510"/>
                  <a:pt x="231" y="510"/>
                </a:cubicBezTo>
                <a:cubicBezTo>
                  <a:pt x="222" y="510"/>
                  <a:pt x="214" y="507"/>
                  <a:pt x="205" y="502"/>
                </a:cubicBezTo>
                <a:cubicBezTo>
                  <a:pt x="196" y="497"/>
                  <a:pt x="186" y="488"/>
                  <a:pt x="175" y="475"/>
                </a:cubicBezTo>
                <a:cubicBezTo>
                  <a:pt x="189" y="457"/>
                  <a:pt x="201" y="439"/>
                  <a:pt x="212" y="419"/>
                </a:cubicBezTo>
                <a:cubicBezTo>
                  <a:pt x="223" y="399"/>
                  <a:pt x="231" y="387"/>
                  <a:pt x="237" y="383"/>
                </a:cubicBezTo>
                <a:cubicBezTo>
                  <a:pt x="241" y="380"/>
                  <a:pt x="249" y="377"/>
                  <a:pt x="259" y="376"/>
                </a:cubicBezTo>
                <a:cubicBezTo>
                  <a:pt x="303" y="376"/>
                  <a:pt x="303" y="376"/>
                  <a:pt x="303" y="376"/>
                </a:cubicBezTo>
                <a:cubicBezTo>
                  <a:pt x="303" y="369"/>
                  <a:pt x="303" y="369"/>
                  <a:pt x="303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6" y="366"/>
                  <a:pt x="271" y="361"/>
                </a:cubicBezTo>
                <a:cubicBezTo>
                  <a:pt x="268" y="357"/>
                  <a:pt x="266" y="347"/>
                  <a:pt x="266" y="331"/>
                </a:cubicBezTo>
                <a:cubicBezTo>
                  <a:pt x="266" y="157"/>
                  <a:pt x="266" y="157"/>
                  <a:pt x="266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3" y="376"/>
                  <a:pt x="373" y="376"/>
                  <a:pt x="373" y="376"/>
                </a:cubicBezTo>
                <a:cubicBezTo>
                  <a:pt x="473" y="157"/>
                  <a:pt x="473" y="157"/>
                  <a:pt x="473" y="157"/>
                </a:cubicBezTo>
                <a:cubicBezTo>
                  <a:pt x="473" y="331"/>
                  <a:pt x="473" y="331"/>
                  <a:pt x="473" y="331"/>
                </a:cubicBezTo>
                <a:cubicBezTo>
                  <a:pt x="473" y="346"/>
                  <a:pt x="472" y="355"/>
                  <a:pt x="469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499" y="376"/>
                  <a:pt x="499" y="376"/>
                  <a:pt x="499" y="376"/>
                </a:cubicBezTo>
                <a:cubicBezTo>
                  <a:pt x="499" y="116"/>
                  <a:pt x="499" y="116"/>
                  <a:pt x="499" y="116"/>
                </a:cubicBezTo>
                <a:cubicBezTo>
                  <a:pt x="473" y="116"/>
                  <a:pt x="473" y="116"/>
                  <a:pt x="473" y="116"/>
                </a:cubicBezTo>
                <a:lnTo>
                  <a:pt x="380" y="320"/>
                </a:lnTo>
                <a:close/>
                <a:moveTo>
                  <a:pt x="187" y="116"/>
                </a:moveTo>
                <a:cubicBezTo>
                  <a:pt x="177" y="126"/>
                  <a:pt x="166" y="131"/>
                  <a:pt x="153" y="131"/>
                </a:cubicBezTo>
                <a:cubicBezTo>
                  <a:pt x="149" y="131"/>
                  <a:pt x="144" y="131"/>
                  <a:pt x="139" y="131"/>
                </a:cubicBezTo>
                <a:cubicBezTo>
                  <a:pt x="134" y="130"/>
                  <a:pt x="128" y="129"/>
                  <a:pt x="121" y="128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40" y="16"/>
                  <a:pt x="146" y="16"/>
                </a:cubicBezTo>
                <a:cubicBezTo>
                  <a:pt x="157" y="16"/>
                  <a:pt x="167" y="18"/>
                  <a:pt x="175" y="23"/>
                </a:cubicBezTo>
                <a:cubicBezTo>
                  <a:pt x="183" y="28"/>
                  <a:pt x="190" y="35"/>
                  <a:pt x="195" y="45"/>
                </a:cubicBezTo>
                <a:cubicBezTo>
                  <a:pt x="199" y="54"/>
                  <a:pt x="201" y="65"/>
                  <a:pt x="201" y="76"/>
                </a:cubicBezTo>
                <a:cubicBezTo>
                  <a:pt x="201" y="92"/>
                  <a:pt x="197" y="106"/>
                  <a:pt x="187" y="116"/>
                </a:cubicBezTo>
                <a:close/>
                <a:moveTo>
                  <a:pt x="103" y="298"/>
                </a:moveTo>
                <a:cubicBezTo>
                  <a:pt x="108" y="290"/>
                  <a:pt x="117" y="287"/>
                  <a:pt x="128" y="287"/>
                </a:cubicBezTo>
                <a:cubicBezTo>
                  <a:pt x="136" y="287"/>
                  <a:pt x="143" y="289"/>
                  <a:pt x="148" y="295"/>
                </a:cubicBezTo>
                <a:cubicBezTo>
                  <a:pt x="154" y="301"/>
                  <a:pt x="157" y="309"/>
                  <a:pt x="157" y="318"/>
                </a:cubicBezTo>
                <a:cubicBezTo>
                  <a:pt x="157" y="329"/>
                  <a:pt x="153" y="340"/>
                  <a:pt x="145" y="349"/>
                </a:cubicBezTo>
                <a:cubicBezTo>
                  <a:pt x="137" y="358"/>
                  <a:pt x="126" y="367"/>
                  <a:pt x="110" y="374"/>
                </a:cubicBezTo>
                <a:cubicBezTo>
                  <a:pt x="104" y="359"/>
                  <a:pt x="100" y="348"/>
                  <a:pt x="98" y="341"/>
                </a:cubicBezTo>
                <a:cubicBezTo>
                  <a:pt x="96" y="333"/>
                  <a:pt x="95" y="326"/>
                  <a:pt x="95" y="320"/>
                </a:cubicBezTo>
                <a:cubicBezTo>
                  <a:pt x="95" y="313"/>
                  <a:pt x="97" y="305"/>
                  <a:pt x="103" y="298"/>
                </a:cubicBezTo>
                <a:close/>
                <a:moveTo>
                  <a:pt x="109" y="511"/>
                </a:moveTo>
                <a:cubicBezTo>
                  <a:pt x="102" y="514"/>
                  <a:pt x="95" y="516"/>
                  <a:pt x="87" y="516"/>
                </a:cubicBezTo>
                <a:cubicBezTo>
                  <a:pt x="72" y="516"/>
                  <a:pt x="60" y="511"/>
                  <a:pt x="52" y="501"/>
                </a:cubicBezTo>
                <a:cubicBezTo>
                  <a:pt x="43" y="491"/>
                  <a:pt x="39" y="479"/>
                  <a:pt x="39" y="465"/>
                </a:cubicBezTo>
                <a:cubicBezTo>
                  <a:pt x="39" y="453"/>
                  <a:pt x="43" y="442"/>
                  <a:pt x="50" y="432"/>
                </a:cubicBezTo>
                <a:cubicBezTo>
                  <a:pt x="58" y="421"/>
                  <a:pt x="69" y="412"/>
                  <a:pt x="84" y="403"/>
                </a:cubicBezTo>
                <a:cubicBezTo>
                  <a:pt x="92" y="419"/>
                  <a:pt x="99" y="431"/>
                  <a:pt x="105" y="442"/>
                </a:cubicBezTo>
                <a:cubicBezTo>
                  <a:pt x="111" y="452"/>
                  <a:pt x="123" y="469"/>
                  <a:pt x="139" y="491"/>
                </a:cubicBezTo>
                <a:cubicBezTo>
                  <a:pt x="127" y="501"/>
                  <a:pt x="117" y="508"/>
                  <a:pt x="109" y="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4520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9721850" cy="1387622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 maximum 2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3528310"/>
            <a:ext cx="9721851" cy="3844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[Presentation subtitle] maximum 1 line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1" y="628668"/>
            <a:ext cx="3600000" cy="61190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1051954" y="3699907"/>
            <a:ext cx="40687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/>
              <a:t>[Authoring area]</a:t>
            </a:r>
            <a:endParaRPr lang="en-AU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1666875" y="4215882"/>
            <a:ext cx="10525125" cy="2642118"/>
          </a:xfrm>
          <a:blipFill dpi="0" rotWithShape="1">
            <a:blip r:embed="rId3"/>
            <a:srcRect/>
            <a:tile tx="0" ty="6350000" sx="87000" sy="87000" flip="none" algn="tl"/>
          </a:blipFill>
        </p:spPr>
        <p:txBody>
          <a:bodyPr/>
          <a:lstStyle>
            <a:lvl1pPr marL="180975" indent="0">
              <a:buNone/>
              <a:defRPr baseline="0"/>
            </a:lvl1pPr>
          </a:lstStyle>
          <a:p>
            <a:r>
              <a:rPr lang="en-AU" dirty="0"/>
              <a:t> 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2938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1666875" y="4215882"/>
            <a:ext cx="10525125" cy="2642118"/>
          </a:xfrm>
          <a:blipFill dpi="0" rotWithShape="1">
            <a:blip r:embed="rId2"/>
            <a:srcRect/>
            <a:tile tx="0" ty="6350000" sx="87000" sy="87000" flip="none" algn="tl"/>
          </a:blipFill>
        </p:spPr>
        <p:txBody>
          <a:bodyPr/>
          <a:lstStyle>
            <a:lvl1pPr marL="180975" indent="0">
              <a:buNone/>
              <a:defRPr baseline="0"/>
            </a:lvl1pPr>
          </a:lstStyle>
          <a:p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9721850" cy="1387622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 maximum 2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3528310"/>
            <a:ext cx="9721851" cy="3844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[Presentation subtitle] maximum 1 line</a:t>
            </a:r>
            <a:endParaRPr lang="en-AU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1051954" y="3699907"/>
            <a:ext cx="40687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/>
              <a:t>[Authoring area]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275" y="628668"/>
            <a:ext cx="3600000" cy="6181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4093291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66876" y="1844675"/>
            <a:ext cx="9721850" cy="1427323"/>
          </a:xfrm>
        </p:spPr>
        <p:txBody>
          <a:bodyPr anchor="b"/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[Chapter heading] maximum 2 lines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66875" y="3560923"/>
            <a:ext cx="9721849" cy="136341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[Section subtitle] maximum 4 lines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4" name="Freeform 5"/>
          <p:cNvSpPr>
            <a:spLocks noEditPoints="1"/>
          </p:cNvSpPr>
          <p:nvPr userDrawn="1"/>
        </p:nvSpPr>
        <p:spPr bwMode="auto">
          <a:xfrm>
            <a:off x="11509739" y="187326"/>
            <a:ext cx="572298" cy="695373"/>
          </a:xfrm>
          <a:custGeom>
            <a:avLst/>
            <a:gdLst>
              <a:gd name="T0" fmla="*/ 152 w 546"/>
              <a:gd name="T1" fmla="*/ 131 h 664"/>
              <a:gd name="T2" fmla="*/ 121 w 546"/>
              <a:gd name="T3" fmla="*/ 19 h 664"/>
              <a:gd name="T4" fmla="*/ 194 w 546"/>
              <a:gd name="T5" fmla="*/ 44 h 664"/>
              <a:gd name="T6" fmla="*/ 109 w 546"/>
              <a:gd name="T7" fmla="*/ 511 h 664"/>
              <a:gd name="T8" fmla="*/ 38 w 546"/>
              <a:gd name="T9" fmla="*/ 465 h 664"/>
              <a:gd name="T10" fmla="*/ 105 w 546"/>
              <a:gd name="T11" fmla="*/ 442 h 664"/>
              <a:gd name="T12" fmla="*/ 97 w 546"/>
              <a:gd name="T13" fmla="*/ 340 h 664"/>
              <a:gd name="T14" fmla="*/ 127 w 546"/>
              <a:gd name="T15" fmla="*/ 286 h 664"/>
              <a:gd name="T16" fmla="*/ 145 w 546"/>
              <a:gd name="T17" fmla="*/ 349 h 664"/>
              <a:gd name="T18" fmla="*/ 509 w 546"/>
              <a:gd name="T19" fmla="*/ 161 h 664"/>
              <a:gd name="T20" fmla="*/ 546 w 546"/>
              <a:gd name="T21" fmla="*/ 123 h 664"/>
              <a:gd name="T22" fmla="*/ 380 w 546"/>
              <a:gd name="T23" fmla="*/ 319 h 664"/>
              <a:gd name="T24" fmla="*/ 245 w 546"/>
              <a:gd name="T25" fmla="*/ 72 h 664"/>
              <a:gd name="T26" fmla="*/ 142 w 546"/>
              <a:gd name="T27" fmla="*/ 0 h 664"/>
              <a:gd name="T28" fmla="*/ 56 w 546"/>
              <a:gd name="T29" fmla="*/ 7 h 664"/>
              <a:gd name="T30" fmla="*/ 84 w 546"/>
              <a:gd name="T31" fmla="*/ 214 h 664"/>
              <a:gd name="T32" fmla="*/ 47 w 546"/>
              <a:gd name="T33" fmla="*/ 253 h 664"/>
              <a:gd name="T34" fmla="*/ 158 w 546"/>
              <a:gd name="T35" fmla="*/ 253 h 664"/>
              <a:gd name="T36" fmla="*/ 121 w 546"/>
              <a:gd name="T37" fmla="*/ 214 h 664"/>
              <a:gd name="T38" fmla="*/ 164 w 546"/>
              <a:gd name="T39" fmla="*/ 144 h 664"/>
              <a:gd name="T40" fmla="*/ 235 w 546"/>
              <a:gd name="T41" fmla="*/ 127 h 664"/>
              <a:gd name="T42" fmla="*/ 248 w 546"/>
              <a:gd name="T43" fmla="*/ 331 h 664"/>
              <a:gd name="T44" fmla="*/ 181 w 546"/>
              <a:gd name="T45" fmla="*/ 369 h 664"/>
              <a:gd name="T46" fmla="*/ 199 w 546"/>
              <a:gd name="T47" fmla="*/ 397 h 664"/>
              <a:gd name="T48" fmla="*/ 164 w 546"/>
              <a:gd name="T49" fmla="*/ 353 h 664"/>
              <a:gd name="T50" fmla="*/ 127 w 546"/>
              <a:gd name="T51" fmla="*/ 273 h 664"/>
              <a:gd name="T52" fmla="*/ 65 w 546"/>
              <a:gd name="T53" fmla="*/ 358 h 664"/>
              <a:gd name="T54" fmla="*/ 0 w 546"/>
              <a:gd name="T55" fmla="*/ 482 h 664"/>
              <a:gd name="T56" fmla="*/ 107 w 546"/>
              <a:gd name="T57" fmla="*/ 530 h 664"/>
              <a:gd name="T58" fmla="*/ 214 w 546"/>
              <a:gd name="T59" fmla="*/ 538 h 664"/>
              <a:gd name="T60" fmla="*/ 258 w 546"/>
              <a:gd name="T61" fmla="*/ 532 h 664"/>
              <a:gd name="T62" fmla="*/ 446 w 546"/>
              <a:gd name="T63" fmla="*/ 648 h 664"/>
              <a:gd name="T64" fmla="*/ 443 w 546"/>
              <a:gd name="T65" fmla="*/ 636 h 664"/>
              <a:gd name="T66" fmla="*/ 313 w 546"/>
              <a:gd name="T67" fmla="*/ 593 h 664"/>
              <a:gd name="T68" fmla="*/ 346 w 546"/>
              <a:gd name="T69" fmla="*/ 419 h 664"/>
              <a:gd name="T70" fmla="*/ 480 w 546"/>
              <a:gd name="T71" fmla="*/ 480 h 664"/>
              <a:gd name="T72" fmla="*/ 473 w 546"/>
              <a:gd name="T73" fmla="*/ 392 h 664"/>
              <a:gd name="T74" fmla="*/ 446 w 546"/>
              <a:gd name="T75" fmla="*/ 405 h 664"/>
              <a:gd name="T76" fmla="*/ 275 w 546"/>
              <a:gd name="T77" fmla="*/ 460 h 664"/>
              <a:gd name="T78" fmla="*/ 253 w 546"/>
              <a:gd name="T79" fmla="*/ 502 h 664"/>
              <a:gd name="T80" fmla="*/ 175 w 546"/>
              <a:gd name="T81" fmla="*/ 474 h 664"/>
              <a:gd name="T82" fmla="*/ 258 w 546"/>
              <a:gd name="T83" fmla="*/ 376 h 664"/>
              <a:gd name="T84" fmla="*/ 293 w 546"/>
              <a:gd name="T85" fmla="*/ 369 h 664"/>
              <a:gd name="T86" fmla="*/ 265 w 546"/>
              <a:gd name="T87" fmla="*/ 157 h 664"/>
              <a:gd name="T88" fmla="*/ 472 w 546"/>
              <a:gd name="T89" fmla="*/ 157 h 664"/>
              <a:gd name="T90" fmla="*/ 445 w 546"/>
              <a:gd name="T91" fmla="*/ 369 h 664"/>
              <a:gd name="T92" fmla="*/ 546 w 546"/>
              <a:gd name="T93" fmla="*/ 376 h 664"/>
              <a:gd name="T94" fmla="*/ 515 w 546"/>
              <a:gd name="T95" fmla="*/ 361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46" h="664">
                <a:moveTo>
                  <a:pt x="201" y="76"/>
                </a:moveTo>
                <a:cubicBezTo>
                  <a:pt x="201" y="92"/>
                  <a:pt x="196" y="105"/>
                  <a:pt x="186" y="116"/>
                </a:cubicBezTo>
                <a:cubicBezTo>
                  <a:pt x="177" y="126"/>
                  <a:pt x="165" y="131"/>
                  <a:pt x="152" y="131"/>
                </a:cubicBezTo>
                <a:cubicBezTo>
                  <a:pt x="148" y="131"/>
                  <a:pt x="144" y="131"/>
                  <a:pt x="139" y="130"/>
                </a:cubicBezTo>
                <a:cubicBezTo>
                  <a:pt x="133" y="130"/>
                  <a:pt x="127" y="129"/>
                  <a:pt x="121" y="127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39" y="15"/>
                  <a:pt x="146" y="15"/>
                </a:cubicBezTo>
                <a:cubicBezTo>
                  <a:pt x="156" y="15"/>
                  <a:pt x="166" y="18"/>
                  <a:pt x="174" y="23"/>
                </a:cubicBezTo>
                <a:cubicBezTo>
                  <a:pt x="183" y="27"/>
                  <a:pt x="189" y="35"/>
                  <a:pt x="194" y="44"/>
                </a:cubicBezTo>
                <a:cubicBezTo>
                  <a:pt x="199" y="54"/>
                  <a:pt x="201" y="64"/>
                  <a:pt x="201" y="76"/>
                </a:cubicBezTo>
                <a:moveTo>
                  <a:pt x="139" y="491"/>
                </a:moveTo>
                <a:cubicBezTo>
                  <a:pt x="126" y="501"/>
                  <a:pt x="116" y="508"/>
                  <a:pt x="109" y="511"/>
                </a:cubicBezTo>
                <a:cubicBezTo>
                  <a:pt x="102" y="514"/>
                  <a:pt x="94" y="516"/>
                  <a:pt x="86" y="516"/>
                </a:cubicBezTo>
                <a:cubicBezTo>
                  <a:pt x="72" y="516"/>
                  <a:pt x="60" y="510"/>
                  <a:pt x="51" y="500"/>
                </a:cubicBezTo>
                <a:cubicBezTo>
                  <a:pt x="43" y="490"/>
                  <a:pt x="38" y="479"/>
                  <a:pt x="38" y="465"/>
                </a:cubicBezTo>
                <a:cubicBezTo>
                  <a:pt x="38" y="453"/>
                  <a:pt x="42" y="442"/>
                  <a:pt x="50" y="431"/>
                </a:cubicBezTo>
                <a:cubicBezTo>
                  <a:pt x="57" y="421"/>
                  <a:pt x="69" y="412"/>
                  <a:pt x="84" y="403"/>
                </a:cubicBezTo>
                <a:cubicBezTo>
                  <a:pt x="91" y="418"/>
                  <a:pt x="98" y="431"/>
                  <a:pt x="105" y="442"/>
                </a:cubicBezTo>
                <a:cubicBezTo>
                  <a:pt x="111" y="452"/>
                  <a:pt x="122" y="468"/>
                  <a:pt x="139" y="491"/>
                </a:cubicBezTo>
                <a:moveTo>
                  <a:pt x="110" y="374"/>
                </a:moveTo>
                <a:cubicBezTo>
                  <a:pt x="104" y="359"/>
                  <a:pt x="99" y="348"/>
                  <a:pt x="97" y="340"/>
                </a:cubicBezTo>
                <a:cubicBezTo>
                  <a:pt x="95" y="333"/>
                  <a:pt x="94" y="326"/>
                  <a:pt x="94" y="320"/>
                </a:cubicBezTo>
                <a:cubicBezTo>
                  <a:pt x="94" y="312"/>
                  <a:pt x="97" y="305"/>
                  <a:pt x="102" y="298"/>
                </a:cubicBezTo>
                <a:cubicBezTo>
                  <a:pt x="108" y="290"/>
                  <a:pt x="116" y="286"/>
                  <a:pt x="127" y="286"/>
                </a:cubicBezTo>
                <a:cubicBezTo>
                  <a:pt x="135" y="286"/>
                  <a:pt x="142" y="289"/>
                  <a:pt x="148" y="295"/>
                </a:cubicBezTo>
                <a:cubicBezTo>
                  <a:pt x="153" y="301"/>
                  <a:pt x="156" y="308"/>
                  <a:pt x="156" y="317"/>
                </a:cubicBezTo>
                <a:cubicBezTo>
                  <a:pt x="156" y="329"/>
                  <a:pt x="152" y="339"/>
                  <a:pt x="145" y="349"/>
                </a:cubicBezTo>
                <a:cubicBezTo>
                  <a:pt x="137" y="358"/>
                  <a:pt x="125" y="366"/>
                  <a:pt x="110" y="374"/>
                </a:cubicBezTo>
                <a:moveTo>
                  <a:pt x="509" y="331"/>
                </a:moveTo>
                <a:cubicBezTo>
                  <a:pt x="509" y="161"/>
                  <a:pt x="509" y="161"/>
                  <a:pt x="509" y="161"/>
                </a:cubicBezTo>
                <a:cubicBezTo>
                  <a:pt x="509" y="146"/>
                  <a:pt x="511" y="137"/>
                  <a:pt x="514" y="133"/>
                </a:cubicBezTo>
                <a:cubicBezTo>
                  <a:pt x="518" y="126"/>
                  <a:pt x="526" y="123"/>
                  <a:pt x="537" y="123"/>
                </a:cubicBezTo>
                <a:cubicBezTo>
                  <a:pt x="546" y="123"/>
                  <a:pt x="546" y="123"/>
                  <a:pt x="546" y="123"/>
                </a:cubicBezTo>
                <a:cubicBezTo>
                  <a:pt x="546" y="116"/>
                  <a:pt x="546" y="116"/>
                  <a:pt x="546" y="116"/>
                </a:cubicBezTo>
                <a:cubicBezTo>
                  <a:pt x="472" y="116"/>
                  <a:pt x="472" y="116"/>
                  <a:pt x="472" y="116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285" y="116"/>
                  <a:pt x="285" y="116"/>
                  <a:pt x="285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6"/>
                  <a:pt x="240" y="43"/>
                  <a:pt x="231" y="31"/>
                </a:cubicBezTo>
                <a:cubicBezTo>
                  <a:pt x="222" y="20"/>
                  <a:pt x="210" y="12"/>
                  <a:pt x="197" y="7"/>
                </a:cubicBezTo>
                <a:cubicBezTo>
                  <a:pt x="183" y="2"/>
                  <a:pt x="165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66" y="7"/>
                  <a:pt x="74" y="10"/>
                  <a:pt x="79" y="15"/>
                </a:cubicBezTo>
                <a:cubicBezTo>
                  <a:pt x="82" y="19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2" y="238"/>
                  <a:pt x="80" y="242"/>
                </a:cubicBezTo>
                <a:cubicBezTo>
                  <a:pt x="75" y="249"/>
                  <a:pt x="67" y="253"/>
                  <a:pt x="56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8" y="253"/>
                  <a:pt x="148" y="253"/>
                  <a:pt x="148" y="253"/>
                </a:cubicBezTo>
                <a:cubicBezTo>
                  <a:pt x="138" y="253"/>
                  <a:pt x="131" y="250"/>
                  <a:pt x="126" y="245"/>
                </a:cubicBezTo>
                <a:cubicBezTo>
                  <a:pt x="122" y="241"/>
                  <a:pt x="121" y="230"/>
                  <a:pt x="121" y="214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9" y="140"/>
                  <a:pt x="137" y="141"/>
                  <a:pt x="144" y="142"/>
                </a:cubicBezTo>
                <a:cubicBezTo>
                  <a:pt x="151" y="143"/>
                  <a:pt x="158" y="144"/>
                  <a:pt x="164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8" y="124"/>
                  <a:pt x="232" y="125"/>
                  <a:pt x="235" y="127"/>
                </a:cubicBezTo>
                <a:cubicBezTo>
                  <a:pt x="239" y="129"/>
                  <a:pt x="243" y="132"/>
                  <a:pt x="245" y="136"/>
                </a:cubicBezTo>
                <a:cubicBezTo>
                  <a:pt x="247" y="141"/>
                  <a:pt x="248" y="149"/>
                  <a:pt x="248" y="161"/>
                </a:cubicBezTo>
                <a:cubicBezTo>
                  <a:pt x="248" y="331"/>
                  <a:pt x="248" y="331"/>
                  <a:pt x="248" y="331"/>
                </a:cubicBezTo>
                <a:cubicBezTo>
                  <a:pt x="248" y="345"/>
                  <a:pt x="247" y="355"/>
                  <a:pt x="244" y="359"/>
                </a:cubicBezTo>
                <a:cubicBezTo>
                  <a:pt x="240" y="365"/>
                  <a:pt x="232" y="369"/>
                  <a:pt x="221" y="369"/>
                </a:cubicBezTo>
                <a:cubicBezTo>
                  <a:pt x="181" y="369"/>
                  <a:pt x="181" y="369"/>
                  <a:pt x="181" y="369"/>
                </a:cubicBezTo>
                <a:cubicBezTo>
                  <a:pt x="181" y="376"/>
                  <a:pt x="181" y="376"/>
                  <a:pt x="181" y="376"/>
                </a:cubicBezTo>
                <a:cubicBezTo>
                  <a:pt x="186" y="376"/>
                  <a:pt x="190" y="378"/>
                  <a:pt x="193" y="382"/>
                </a:cubicBezTo>
                <a:cubicBezTo>
                  <a:pt x="197" y="386"/>
                  <a:pt x="199" y="391"/>
                  <a:pt x="199" y="397"/>
                </a:cubicBezTo>
                <a:cubicBezTo>
                  <a:pt x="199" y="415"/>
                  <a:pt x="188" y="437"/>
                  <a:pt x="166" y="463"/>
                </a:cubicBezTo>
                <a:cubicBezTo>
                  <a:pt x="149" y="440"/>
                  <a:pt x="132" y="414"/>
                  <a:pt x="116" y="386"/>
                </a:cubicBezTo>
                <a:cubicBezTo>
                  <a:pt x="139" y="374"/>
                  <a:pt x="155" y="363"/>
                  <a:pt x="164" y="353"/>
                </a:cubicBezTo>
                <a:cubicBezTo>
                  <a:pt x="173" y="343"/>
                  <a:pt x="178" y="331"/>
                  <a:pt x="178" y="318"/>
                </a:cubicBezTo>
                <a:cubicBezTo>
                  <a:pt x="178" y="305"/>
                  <a:pt x="173" y="295"/>
                  <a:pt x="164" y="286"/>
                </a:cubicBezTo>
                <a:cubicBezTo>
                  <a:pt x="154" y="277"/>
                  <a:pt x="142" y="273"/>
                  <a:pt x="127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2" y="313"/>
                  <a:pt x="62" y="335"/>
                </a:cubicBezTo>
                <a:cubicBezTo>
                  <a:pt x="62" y="342"/>
                  <a:pt x="63" y="350"/>
                  <a:pt x="65" y="358"/>
                </a:cubicBezTo>
                <a:cubicBezTo>
                  <a:pt x="67" y="367"/>
                  <a:pt x="71" y="377"/>
                  <a:pt x="77" y="390"/>
                </a:cubicBezTo>
                <a:cubicBezTo>
                  <a:pt x="47" y="406"/>
                  <a:pt x="27" y="422"/>
                  <a:pt x="16" y="437"/>
                </a:cubicBezTo>
                <a:cubicBezTo>
                  <a:pt x="5" y="452"/>
                  <a:pt x="0" y="467"/>
                  <a:pt x="0" y="482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6" y="538"/>
                  <a:pt x="67" y="538"/>
                </a:cubicBezTo>
                <a:cubicBezTo>
                  <a:pt x="81" y="538"/>
                  <a:pt x="94" y="536"/>
                  <a:pt x="107" y="530"/>
                </a:cubicBezTo>
                <a:cubicBezTo>
                  <a:pt x="119" y="525"/>
                  <a:pt x="133" y="515"/>
                  <a:pt x="149" y="502"/>
                </a:cubicBezTo>
                <a:cubicBezTo>
                  <a:pt x="161" y="515"/>
                  <a:pt x="173" y="524"/>
                  <a:pt x="183" y="530"/>
                </a:cubicBezTo>
                <a:cubicBezTo>
                  <a:pt x="194" y="535"/>
                  <a:pt x="204" y="538"/>
                  <a:pt x="214" y="538"/>
                </a:cubicBezTo>
                <a:cubicBezTo>
                  <a:pt x="228" y="538"/>
                  <a:pt x="240" y="534"/>
                  <a:pt x="250" y="526"/>
                </a:cubicBezTo>
                <a:cubicBezTo>
                  <a:pt x="253" y="523"/>
                  <a:pt x="256" y="520"/>
                  <a:pt x="258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64"/>
                  <a:pt x="267" y="592"/>
                  <a:pt x="284" y="616"/>
                </a:cubicBezTo>
                <a:cubicBezTo>
                  <a:pt x="308" y="648"/>
                  <a:pt x="341" y="664"/>
                  <a:pt x="384" y="664"/>
                </a:cubicBezTo>
                <a:cubicBezTo>
                  <a:pt x="408" y="664"/>
                  <a:pt x="429" y="658"/>
                  <a:pt x="446" y="648"/>
                </a:cubicBezTo>
                <a:cubicBezTo>
                  <a:pt x="464" y="637"/>
                  <a:pt x="479" y="620"/>
                  <a:pt x="492" y="597"/>
                </a:cubicBezTo>
                <a:cubicBezTo>
                  <a:pt x="486" y="593"/>
                  <a:pt x="486" y="593"/>
                  <a:pt x="486" y="593"/>
                </a:cubicBezTo>
                <a:cubicBezTo>
                  <a:pt x="470" y="614"/>
                  <a:pt x="456" y="629"/>
                  <a:pt x="443" y="636"/>
                </a:cubicBezTo>
                <a:cubicBezTo>
                  <a:pt x="430" y="643"/>
                  <a:pt x="416" y="647"/>
                  <a:pt x="399" y="647"/>
                </a:cubicBezTo>
                <a:cubicBezTo>
                  <a:pt x="379" y="647"/>
                  <a:pt x="362" y="642"/>
                  <a:pt x="347" y="633"/>
                </a:cubicBezTo>
                <a:cubicBezTo>
                  <a:pt x="332" y="624"/>
                  <a:pt x="320" y="611"/>
                  <a:pt x="313" y="593"/>
                </a:cubicBezTo>
                <a:cubicBezTo>
                  <a:pt x="305" y="576"/>
                  <a:pt x="301" y="556"/>
                  <a:pt x="301" y="532"/>
                </a:cubicBezTo>
                <a:cubicBezTo>
                  <a:pt x="301" y="504"/>
                  <a:pt x="305" y="480"/>
                  <a:pt x="313" y="461"/>
                </a:cubicBezTo>
                <a:cubicBezTo>
                  <a:pt x="321" y="441"/>
                  <a:pt x="332" y="427"/>
                  <a:pt x="346" y="419"/>
                </a:cubicBezTo>
                <a:cubicBezTo>
                  <a:pt x="360" y="410"/>
                  <a:pt x="376" y="405"/>
                  <a:pt x="393" y="405"/>
                </a:cubicBezTo>
                <a:cubicBezTo>
                  <a:pt x="414" y="405"/>
                  <a:pt x="431" y="411"/>
                  <a:pt x="446" y="423"/>
                </a:cubicBezTo>
                <a:cubicBezTo>
                  <a:pt x="461" y="435"/>
                  <a:pt x="472" y="454"/>
                  <a:pt x="480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0" y="392"/>
                  <a:pt x="480" y="392"/>
                  <a:pt x="480" y="392"/>
                </a:cubicBezTo>
                <a:cubicBezTo>
                  <a:pt x="473" y="392"/>
                  <a:pt x="473" y="392"/>
                  <a:pt x="473" y="392"/>
                </a:cubicBezTo>
                <a:cubicBezTo>
                  <a:pt x="472" y="398"/>
                  <a:pt x="470" y="403"/>
                  <a:pt x="466" y="406"/>
                </a:cubicBezTo>
                <a:cubicBezTo>
                  <a:pt x="464" y="408"/>
                  <a:pt x="461" y="410"/>
                  <a:pt x="457" y="410"/>
                </a:cubicBezTo>
                <a:cubicBezTo>
                  <a:pt x="455" y="410"/>
                  <a:pt x="451" y="408"/>
                  <a:pt x="446" y="405"/>
                </a:cubicBezTo>
                <a:cubicBezTo>
                  <a:pt x="427" y="396"/>
                  <a:pt x="409" y="392"/>
                  <a:pt x="390" y="392"/>
                </a:cubicBezTo>
                <a:cubicBezTo>
                  <a:pt x="366" y="392"/>
                  <a:pt x="344" y="398"/>
                  <a:pt x="323" y="410"/>
                </a:cubicBezTo>
                <a:cubicBezTo>
                  <a:pt x="303" y="422"/>
                  <a:pt x="287" y="438"/>
                  <a:pt x="275" y="460"/>
                </a:cubicBezTo>
                <a:cubicBezTo>
                  <a:pt x="271" y="467"/>
                  <a:pt x="268" y="474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3" y="491"/>
                  <a:pt x="259" y="498"/>
                  <a:pt x="253" y="502"/>
                </a:cubicBezTo>
                <a:cubicBezTo>
                  <a:pt x="247" y="507"/>
                  <a:pt x="239" y="509"/>
                  <a:pt x="231" y="509"/>
                </a:cubicBezTo>
                <a:cubicBezTo>
                  <a:pt x="222" y="509"/>
                  <a:pt x="213" y="507"/>
                  <a:pt x="204" y="502"/>
                </a:cubicBezTo>
                <a:cubicBezTo>
                  <a:pt x="196" y="496"/>
                  <a:pt x="186" y="487"/>
                  <a:pt x="175" y="474"/>
                </a:cubicBezTo>
                <a:cubicBezTo>
                  <a:pt x="188" y="457"/>
                  <a:pt x="201" y="439"/>
                  <a:pt x="212" y="419"/>
                </a:cubicBezTo>
                <a:cubicBezTo>
                  <a:pt x="223" y="399"/>
                  <a:pt x="231" y="387"/>
                  <a:pt x="236" y="383"/>
                </a:cubicBezTo>
                <a:cubicBezTo>
                  <a:pt x="241" y="379"/>
                  <a:pt x="248" y="377"/>
                  <a:pt x="258" y="376"/>
                </a:cubicBezTo>
                <a:cubicBezTo>
                  <a:pt x="302" y="376"/>
                  <a:pt x="302" y="376"/>
                  <a:pt x="302" y="376"/>
                </a:cubicBezTo>
                <a:cubicBezTo>
                  <a:pt x="302" y="369"/>
                  <a:pt x="302" y="369"/>
                  <a:pt x="302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5" y="366"/>
                  <a:pt x="270" y="361"/>
                </a:cubicBezTo>
                <a:cubicBezTo>
                  <a:pt x="267" y="357"/>
                  <a:pt x="265" y="347"/>
                  <a:pt x="265" y="331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2" y="376"/>
                  <a:pt x="372" y="376"/>
                  <a:pt x="372" y="376"/>
                </a:cubicBezTo>
                <a:cubicBezTo>
                  <a:pt x="472" y="157"/>
                  <a:pt x="472" y="157"/>
                  <a:pt x="472" y="157"/>
                </a:cubicBezTo>
                <a:cubicBezTo>
                  <a:pt x="472" y="331"/>
                  <a:pt x="472" y="331"/>
                  <a:pt x="472" y="331"/>
                </a:cubicBezTo>
                <a:cubicBezTo>
                  <a:pt x="472" y="345"/>
                  <a:pt x="471" y="355"/>
                  <a:pt x="468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546" y="376"/>
                  <a:pt x="546" y="376"/>
                  <a:pt x="546" y="376"/>
                </a:cubicBezTo>
                <a:cubicBezTo>
                  <a:pt x="546" y="369"/>
                  <a:pt x="546" y="369"/>
                  <a:pt x="546" y="369"/>
                </a:cubicBezTo>
                <a:cubicBezTo>
                  <a:pt x="537" y="369"/>
                  <a:pt x="537" y="369"/>
                  <a:pt x="537" y="369"/>
                </a:cubicBezTo>
                <a:cubicBezTo>
                  <a:pt x="527" y="369"/>
                  <a:pt x="519" y="366"/>
                  <a:pt x="515" y="361"/>
                </a:cubicBezTo>
                <a:cubicBezTo>
                  <a:pt x="511" y="357"/>
                  <a:pt x="509" y="347"/>
                  <a:pt x="509" y="33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4493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66876" y="1844675"/>
            <a:ext cx="9721850" cy="1427323"/>
          </a:xfrm>
        </p:spPr>
        <p:txBody>
          <a:bodyPr anchor="b"/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[Chapter heading] maximum 2 lines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66875" y="3560923"/>
            <a:ext cx="9721849" cy="136341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[Section subtitle] maximum 4 lines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AU" dirty="0"/>
              <a:t>20 Aug, 2024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666875" y="6795903"/>
            <a:ext cx="10525125" cy="6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11509739" y="187326"/>
            <a:ext cx="572298" cy="695373"/>
          </a:xfrm>
          <a:custGeom>
            <a:avLst/>
            <a:gdLst>
              <a:gd name="T0" fmla="*/ 152 w 546"/>
              <a:gd name="T1" fmla="*/ 131 h 664"/>
              <a:gd name="T2" fmla="*/ 121 w 546"/>
              <a:gd name="T3" fmla="*/ 19 h 664"/>
              <a:gd name="T4" fmla="*/ 194 w 546"/>
              <a:gd name="T5" fmla="*/ 44 h 664"/>
              <a:gd name="T6" fmla="*/ 109 w 546"/>
              <a:gd name="T7" fmla="*/ 511 h 664"/>
              <a:gd name="T8" fmla="*/ 38 w 546"/>
              <a:gd name="T9" fmla="*/ 465 h 664"/>
              <a:gd name="T10" fmla="*/ 105 w 546"/>
              <a:gd name="T11" fmla="*/ 442 h 664"/>
              <a:gd name="T12" fmla="*/ 97 w 546"/>
              <a:gd name="T13" fmla="*/ 340 h 664"/>
              <a:gd name="T14" fmla="*/ 127 w 546"/>
              <a:gd name="T15" fmla="*/ 286 h 664"/>
              <a:gd name="T16" fmla="*/ 145 w 546"/>
              <a:gd name="T17" fmla="*/ 349 h 664"/>
              <a:gd name="T18" fmla="*/ 509 w 546"/>
              <a:gd name="T19" fmla="*/ 161 h 664"/>
              <a:gd name="T20" fmla="*/ 546 w 546"/>
              <a:gd name="T21" fmla="*/ 123 h 664"/>
              <a:gd name="T22" fmla="*/ 380 w 546"/>
              <a:gd name="T23" fmla="*/ 319 h 664"/>
              <a:gd name="T24" fmla="*/ 245 w 546"/>
              <a:gd name="T25" fmla="*/ 72 h 664"/>
              <a:gd name="T26" fmla="*/ 142 w 546"/>
              <a:gd name="T27" fmla="*/ 0 h 664"/>
              <a:gd name="T28" fmla="*/ 56 w 546"/>
              <a:gd name="T29" fmla="*/ 7 h 664"/>
              <a:gd name="T30" fmla="*/ 84 w 546"/>
              <a:gd name="T31" fmla="*/ 214 h 664"/>
              <a:gd name="T32" fmla="*/ 47 w 546"/>
              <a:gd name="T33" fmla="*/ 253 h 664"/>
              <a:gd name="T34" fmla="*/ 158 w 546"/>
              <a:gd name="T35" fmla="*/ 253 h 664"/>
              <a:gd name="T36" fmla="*/ 121 w 546"/>
              <a:gd name="T37" fmla="*/ 214 h 664"/>
              <a:gd name="T38" fmla="*/ 164 w 546"/>
              <a:gd name="T39" fmla="*/ 144 h 664"/>
              <a:gd name="T40" fmla="*/ 235 w 546"/>
              <a:gd name="T41" fmla="*/ 127 h 664"/>
              <a:gd name="T42" fmla="*/ 248 w 546"/>
              <a:gd name="T43" fmla="*/ 331 h 664"/>
              <a:gd name="T44" fmla="*/ 181 w 546"/>
              <a:gd name="T45" fmla="*/ 369 h 664"/>
              <a:gd name="T46" fmla="*/ 199 w 546"/>
              <a:gd name="T47" fmla="*/ 397 h 664"/>
              <a:gd name="T48" fmla="*/ 164 w 546"/>
              <a:gd name="T49" fmla="*/ 353 h 664"/>
              <a:gd name="T50" fmla="*/ 127 w 546"/>
              <a:gd name="T51" fmla="*/ 273 h 664"/>
              <a:gd name="T52" fmla="*/ 65 w 546"/>
              <a:gd name="T53" fmla="*/ 358 h 664"/>
              <a:gd name="T54" fmla="*/ 0 w 546"/>
              <a:gd name="T55" fmla="*/ 482 h 664"/>
              <a:gd name="T56" fmla="*/ 107 w 546"/>
              <a:gd name="T57" fmla="*/ 530 h 664"/>
              <a:gd name="T58" fmla="*/ 214 w 546"/>
              <a:gd name="T59" fmla="*/ 538 h 664"/>
              <a:gd name="T60" fmla="*/ 258 w 546"/>
              <a:gd name="T61" fmla="*/ 532 h 664"/>
              <a:gd name="T62" fmla="*/ 446 w 546"/>
              <a:gd name="T63" fmla="*/ 648 h 664"/>
              <a:gd name="T64" fmla="*/ 443 w 546"/>
              <a:gd name="T65" fmla="*/ 636 h 664"/>
              <a:gd name="T66" fmla="*/ 313 w 546"/>
              <a:gd name="T67" fmla="*/ 593 h 664"/>
              <a:gd name="T68" fmla="*/ 346 w 546"/>
              <a:gd name="T69" fmla="*/ 419 h 664"/>
              <a:gd name="T70" fmla="*/ 480 w 546"/>
              <a:gd name="T71" fmla="*/ 480 h 664"/>
              <a:gd name="T72" fmla="*/ 473 w 546"/>
              <a:gd name="T73" fmla="*/ 392 h 664"/>
              <a:gd name="T74" fmla="*/ 446 w 546"/>
              <a:gd name="T75" fmla="*/ 405 h 664"/>
              <a:gd name="T76" fmla="*/ 275 w 546"/>
              <a:gd name="T77" fmla="*/ 460 h 664"/>
              <a:gd name="T78" fmla="*/ 253 w 546"/>
              <a:gd name="T79" fmla="*/ 502 h 664"/>
              <a:gd name="T80" fmla="*/ 175 w 546"/>
              <a:gd name="T81" fmla="*/ 474 h 664"/>
              <a:gd name="T82" fmla="*/ 258 w 546"/>
              <a:gd name="T83" fmla="*/ 376 h 664"/>
              <a:gd name="T84" fmla="*/ 293 w 546"/>
              <a:gd name="T85" fmla="*/ 369 h 664"/>
              <a:gd name="T86" fmla="*/ 265 w 546"/>
              <a:gd name="T87" fmla="*/ 157 h 664"/>
              <a:gd name="T88" fmla="*/ 472 w 546"/>
              <a:gd name="T89" fmla="*/ 157 h 664"/>
              <a:gd name="T90" fmla="*/ 445 w 546"/>
              <a:gd name="T91" fmla="*/ 369 h 664"/>
              <a:gd name="T92" fmla="*/ 546 w 546"/>
              <a:gd name="T93" fmla="*/ 376 h 664"/>
              <a:gd name="T94" fmla="*/ 515 w 546"/>
              <a:gd name="T95" fmla="*/ 361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46" h="664">
                <a:moveTo>
                  <a:pt x="201" y="76"/>
                </a:moveTo>
                <a:cubicBezTo>
                  <a:pt x="201" y="92"/>
                  <a:pt x="196" y="105"/>
                  <a:pt x="186" y="116"/>
                </a:cubicBezTo>
                <a:cubicBezTo>
                  <a:pt x="177" y="126"/>
                  <a:pt x="165" y="131"/>
                  <a:pt x="152" y="131"/>
                </a:cubicBezTo>
                <a:cubicBezTo>
                  <a:pt x="148" y="131"/>
                  <a:pt x="144" y="131"/>
                  <a:pt x="139" y="130"/>
                </a:cubicBezTo>
                <a:cubicBezTo>
                  <a:pt x="133" y="130"/>
                  <a:pt x="127" y="129"/>
                  <a:pt x="121" y="127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39" y="15"/>
                  <a:pt x="146" y="15"/>
                </a:cubicBezTo>
                <a:cubicBezTo>
                  <a:pt x="156" y="15"/>
                  <a:pt x="166" y="18"/>
                  <a:pt x="174" y="23"/>
                </a:cubicBezTo>
                <a:cubicBezTo>
                  <a:pt x="183" y="27"/>
                  <a:pt x="189" y="35"/>
                  <a:pt x="194" y="44"/>
                </a:cubicBezTo>
                <a:cubicBezTo>
                  <a:pt x="199" y="54"/>
                  <a:pt x="201" y="64"/>
                  <a:pt x="201" y="76"/>
                </a:cubicBezTo>
                <a:moveTo>
                  <a:pt x="139" y="491"/>
                </a:moveTo>
                <a:cubicBezTo>
                  <a:pt x="126" y="501"/>
                  <a:pt x="116" y="508"/>
                  <a:pt x="109" y="511"/>
                </a:cubicBezTo>
                <a:cubicBezTo>
                  <a:pt x="102" y="514"/>
                  <a:pt x="94" y="516"/>
                  <a:pt x="86" y="516"/>
                </a:cubicBezTo>
                <a:cubicBezTo>
                  <a:pt x="72" y="516"/>
                  <a:pt x="60" y="510"/>
                  <a:pt x="51" y="500"/>
                </a:cubicBezTo>
                <a:cubicBezTo>
                  <a:pt x="43" y="490"/>
                  <a:pt x="38" y="479"/>
                  <a:pt x="38" y="465"/>
                </a:cubicBezTo>
                <a:cubicBezTo>
                  <a:pt x="38" y="453"/>
                  <a:pt x="42" y="442"/>
                  <a:pt x="50" y="431"/>
                </a:cubicBezTo>
                <a:cubicBezTo>
                  <a:pt x="57" y="421"/>
                  <a:pt x="69" y="412"/>
                  <a:pt x="84" y="403"/>
                </a:cubicBezTo>
                <a:cubicBezTo>
                  <a:pt x="91" y="418"/>
                  <a:pt x="98" y="431"/>
                  <a:pt x="105" y="442"/>
                </a:cubicBezTo>
                <a:cubicBezTo>
                  <a:pt x="111" y="452"/>
                  <a:pt x="122" y="468"/>
                  <a:pt x="139" y="491"/>
                </a:cubicBezTo>
                <a:moveTo>
                  <a:pt x="110" y="374"/>
                </a:moveTo>
                <a:cubicBezTo>
                  <a:pt x="104" y="359"/>
                  <a:pt x="99" y="348"/>
                  <a:pt x="97" y="340"/>
                </a:cubicBezTo>
                <a:cubicBezTo>
                  <a:pt x="95" y="333"/>
                  <a:pt x="94" y="326"/>
                  <a:pt x="94" y="320"/>
                </a:cubicBezTo>
                <a:cubicBezTo>
                  <a:pt x="94" y="312"/>
                  <a:pt x="97" y="305"/>
                  <a:pt x="102" y="298"/>
                </a:cubicBezTo>
                <a:cubicBezTo>
                  <a:pt x="108" y="290"/>
                  <a:pt x="116" y="286"/>
                  <a:pt x="127" y="286"/>
                </a:cubicBezTo>
                <a:cubicBezTo>
                  <a:pt x="135" y="286"/>
                  <a:pt x="142" y="289"/>
                  <a:pt x="148" y="295"/>
                </a:cubicBezTo>
                <a:cubicBezTo>
                  <a:pt x="153" y="301"/>
                  <a:pt x="156" y="308"/>
                  <a:pt x="156" y="317"/>
                </a:cubicBezTo>
                <a:cubicBezTo>
                  <a:pt x="156" y="329"/>
                  <a:pt x="152" y="339"/>
                  <a:pt x="145" y="349"/>
                </a:cubicBezTo>
                <a:cubicBezTo>
                  <a:pt x="137" y="358"/>
                  <a:pt x="125" y="366"/>
                  <a:pt x="110" y="374"/>
                </a:cubicBezTo>
                <a:moveTo>
                  <a:pt x="509" y="331"/>
                </a:moveTo>
                <a:cubicBezTo>
                  <a:pt x="509" y="161"/>
                  <a:pt x="509" y="161"/>
                  <a:pt x="509" y="161"/>
                </a:cubicBezTo>
                <a:cubicBezTo>
                  <a:pt x="509" y="146"/>
                  <a:pt x="511" y="137"/>
                  <a:pt x="514" y="133"/>
                </a:cubicBezTo>
                <a:cubicBezTo>
                  <a:pt x="518" y="126"/>
                  <a:pt x="526" y="123"/>
                  <a:pt x="537" y="123"/>
                </a:cubicBezTo>
                <a:cubicBezTo>
                  <a:pt x="546" y="123"/>
                  <a:pt x="546" y="123"/>
                  <a:pt x="546" y="123"/>
                </a:cubicBezTo>
                <a:cubicBezTo>
                  <a:pt x="546" y="116"/>
                  <a:pt x="546" y="116"/>
                  <a:pt x="546" y="116"/>
                </a:cubicBezTo>
                <a:cubicBezTo>
                  <a:pt x="472" y="116"/>
                  <a:pt x="472" y="116"/>
                  <a:pt x="472" y="116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285" y="116"/>
                  <a:pt x="285" y="116"/>
                  <a:pt x="285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6"/>
                  <a:pt x="240" y="43"/>
                  <a:pt x="231" y="31"/>
                </a:cubicBezTo>
                <a:cubicBezTo>
                  <a:pt x="222" y="20"/>
                  <a:pt x="210" y="12"/>
                  <a:pt x="197" y="7"/>
                </a:cubicBezTo>
                <a:cubicBezTo>
                  <a:pt x="183" y="2"/>
                  <a:pt x="165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66" y="7"/>
                  <a:pt x="74" y="10"/>
                  <a:pt x="79" y="15"/>
                </a:cubicBezTo>
                <a:cubicBezTo>
                  <a:pt x="82" y="19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2" y="238"/>
                  <a:pt x="80" y="242"/>
                </a:cubicBezTo>
                <a:cubicBezTo>
                  <a:pt x="75" y="249"/>
                  <a:pt x="67" y="253"/>
                  <a:pt x="56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8" y="253"/>
                  <a:pt x="148" y="253"/>
                  <a:pt x="148" y="253"/>
                </a:cubicBezTo>
                <a:cubicBezTo>
                  <a:pt x="138" y="253"/>
                  <a:pt x="131" y="250"/>
                  <a:pt x="126" y="245"/>
                </a:cubicBezTo>
                <a:cubicBezTo>
                  <a:pt x="122" y="241"/>
                  <a:pt x="121" y="230"/>
                  <a:pt x="121" y="214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9" y="140"/>
                  <a:pt x="137" y="141"/>
                  <a:pt x="144" y="142"/>
                </a:cubicBezTo>
                <a:cubicBezTo>
                  <a:pt x="151" y="143"/>
                  <a:pt x="158" y="144"/>
                  <a:pt x="164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8" y="124"/>
                  <a:pt x="232" y="125"/>
                  <a:pt x="235" y="127"/>
                </a:cubicBezTo>
                <a:cubicBezTo>
                  <a:pt x="239" y="129"/>
                  <a:pt x="243" y="132"/>
                  <a:pt x="245" y="136"/>
                </a:cubicBezTo>
                <a:cubicBezTo>
                  <a:pt x="247" y="141"/>
                  <a:pt x="248" y="149"/>
                  <a:pt x="248" y="161"/>
                </a:cubicBezTo>
                <a:cubicBezTo>
                  <a:pt x="248" y="331"/>
                  <a:pt x="248" y="331"/>
                  <a:pt x="248" y="331"/>
                </a:cubicBezTo>
                <a:cubicBezTo>
                  <a:pt x="248" y="345"/>
                  <a:pt x="247" y="355"/>
                  <a:pt x="244" y="359"/>
                </a:cubicBezTo>
                <a:cubicBezTo>
                  <a:pt x="240" y="365"/>
                  <a:pt x="232" y="369"/>
                  <a:pt x="221" y="369"/>
                </a:cubicBezTo>
                <a:cubicBezTo>
                  <a:pt x="181" y="369"/>
                  <a:pt x="181" y="369"/>
                  <a:pt x="181" y="369"/>
                </a:cubicBezTo>
                <a:cubicBezTo>
                  <a:pt x="181" y="376"/>
                  <a:pt x="181" y="376"/>
                  <a:pt x="181" y="376"/>
                </a:cubicBezTo>
                <a:cubicBezTo>
                  <a:pt x="186" y="376"/>
                  <a:pt x="190" y="378"/>
                  <a:pt x="193" y="382"/>
                </a:cubicBezTo>
                <a:cubicBezTo>
                  <a:pt x="197" y="386"/>
                  <a:pt x="199" y="391"/>
                  <a:pt x="199" y="397"/>
                </a:cubicBezTo>
                <a:cubicBezTo>
                  <a:pt x="199" y="415"/>
                  <a:pt x="188" y="437"/>
                  <a:pt x="166" y="463"/>
                </a:cubicBezTo>
                <a:cubicBezTo>
                  <a:pt x="149" y="440"/>
                  <a:pt x="132" y="414"/>
                  <a:pt x="116" y="386"/>
                </a:cubicBezTo>
                <a:cubicBezTo>
                  <a:pt x="139" y="374"/>
                  <a:pt x="155" y="363"/>
                  <a:pt x="164" y="353"/>
                </a:cubicBezTo>
                <a:cubicBezTo>
                  <a:pt x="173" y="343"/>
                  <a:pt x="178" y="331"/>
                  <a:pt x="178" y="318"/>
                </a:cubicBezTo>
                <a:cubicBezTo>
                  <a:pt x="178" y="305"/>
                  <a:pt x="173" y="295"/>
                  <a:pt x="164" y="286"/>
                </a:cubicBezTo>
                <a:cubicBezTo>
                  <a:pt x="154" y="277"/>
                  <a:pt x="142" y="273"/>
                  <a:pt x="127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2" y="313"/>
                  <a:pt x="62" y="335"/>
                </a:cubicBezTo>
                <a:cubicBezTo>
                  <a:pt x="62" y="342"/>
                  <a:pt x="63" y="350"/>
                  <a:pt x="65" y="358"/>
                </a:cubicBezTo>
                <a:cubicBezTo>
                  <a:pt x="67" y="367"/>
                  <a:pt x="71" y="377"/>
                  <a:pt x="77" y="390"/>
                </a:cubicBezTo>
                <a:cubicBezTo>
                  <a:pt x="47" y="406"/>
                  <a:pt x="27" y="422"/>
                  <a:pt x="16" y="437"/>
                </a:cubicBezTo>
                <a:cubicBezTo>
                  <a:pt x="5" y="452"/>
                  <a:pt x="0" y="467"/>
                  <a:pt x="0" y="482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6" y="538"/>
                  <a:pt x="67" y="538"/>
                </a:cubicBezTo>
                <a:cubicBezTo>
                  <a:pt x="81" y="538"/>
                  <a:pt x="94" y="536"/>
                  <a:pt x="107" y="530"/>
                </a:cubicBezTo>
                <a:cubicBezTo>
                  <a:pt x="119" y="525"/>
                  <a:pt x="133" y="515"/>
                  <a:pt x="149" y="502"/>
                </a:cubicBezTo>
                <a:cubicBezTo>
                  <a:pt x="161" y="515"/>
                  <a:pt x="173" y="524"/>
                  <a:pt x="183" y="530"/>
                </a:cubicBezTo>
                <a:cubicBezTo>
                  <a:pt x="194" y="535"/>
                  <a:pt x="204" y="538"/>
                  <a:pt x="214" y="538"/>
                </a:cubicBezTo>
                <a:cubicBezTo>
                  <a:pt x="228" y="538"/>
                  <a:pt x="240" y="534"/>
                  <a:pt x="250" y="526"/>
                </a:cubicBezTo>
                <a:cubicBezTo>
                  <a:pt x="253" y="523"/>
                  <a:pt x="256" y="520"/>
                  <a:pt x="258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64"/>
                  <a:pt x="267" y="592"/>
                  <a:pt x="284" y="616"/>
                </a:cubicBezTo>
                <a:cubicBezTo>
                  <a:pt x="308" y="648"/>
                  <a:pt x="341" y="664"/>
                  <a:pt x="384" y="664"/>
                </a:cubicBezTo>
                <a:cubicBezTo>
                  <a:pt x="408" y="664"/>
                  <a:pt x="429" y="658"/>
                  <a:pt x="446" y="648"/>
                </a:cubicBezTo>
                <a:cubicBezTo>
                  <a:pt x="464" y="637"/>
                  <a:pt x="479" y="620"/>
                  <a:pt x="492" y="597"/>
                </a:cubicBezTo>
                <a:cubicBezTo>
                  <a:pt x="486" y="593"/>
                  <a:pt x="486" y="593"/>
                  <a:pt x="486" y="593"/>
                </a:cubicBezTo>
                <a:cubicBezTo>
                  <a:pt x="470" y="614"/>
                  <a:pt x="456" y="629"/>
                  <a:pt x="443" y="636"/>
                </a:cubicBezTo>
                <a:cubicBezTo>
                  <a:pt x="430" y="643"/>
                  <a:pt x="416" y="647"/>
                  <a:pt x="399" y="647"/>
                </a:cubicBezTo>
                <a:cubicBezTo>
                  <a:pt x="379" y="647"/>
                  <a:pt x="362" y="642"/>
                  <a:pt x="347" y="633"/>
                </a:cubicBezTo>
                <a:cubicBezTo>
                  <a:pt x="332" y="624"/>
                  <a:pt x="320" y="611"/>
                  <a:pt x="313" y="593"/>
                </a:cubicBezTo>
                <a:cubicBezTo>
                  <a:pt x="305" y="576"/>
                  <a:pt x="301" y="556"/>
                  <a:pt x="301" y="532"/>
                </a:cubicBezTo>
                <a:cubicBezTo>
                  <a:pt x="301" y="504"/>
                  <a:pt x="305" y="480"/>
                  <a:pt x="313" y="461"/>
                </a:cubicBezTo>
                <a:cubicBezTo>
                  <a:pt x="321" y="441"/>
                  <a:pt x="332" y="427"/>
                  <a:pt x="346" y="419"/>
                </a:cubicBezTo>
                <a:cubicBezTo>
                  <a:pt x="360" y="410"/>
                  <a:pt x="376" y="405"/>
                  <a:pt x="393" y="405"/>
                </a:cubicBezTo>
                <a:cubicBezTo>
                  <a:pt x="414" y="405"/>
                  <a:pt x="431" y="411"/>
                  <a:pt x="446" y="423"/>
                </a:cubicBezTo>
                <a:cubicBezTo>
                  <a:pt x="461" y="435"/>
                  <a:pt x="472" y="454"/>
                  <a:pt x="480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0" y="392"/>
                  <a:pt x="480" y="392"/>
                  <a:pt x="480" y="392"/>
                </a:cubicBezTo>
                <a:cubicBezTo>
                  <a:pt x="473" y="392"/>
                  <a:pt x="473" y="392"/>
                  <a:pt x="473" y="392"/>
                </a:cubicBezTo>
                <a:cubicBezTo>
                  <a:pt x="472" y="398"/>
                  <a:pt x="470" y="403"/>
                  <a:pt x="466" y="406"/>
                </a:cubicBezTo>
                <a:cubicBezTo>
                  <a:pt x="464" y="408"/>
                  <a:pt x="461" y="410"/>
                  <a:pt x="457" y="410"/>
                </a:cubicBezTo>
                <a:cubicBezTo>
                  <a:pt x="455" y="410"/>
                  <a:pt x="451" y="408"/>
                  <a:pt x="446" y="405"/>
                </a:cubicBezTo>
                <a:cubicBezTo>
                  <a:pt x="427" y="396"/>
                  <a:pt x="409" y="392"/>
                  <a:pt x="390" y="392"/>
                </a:cubicBezTo>
                <a:cubicBezTo>
                  <a:pt x="366" y="392"/>
                  <a:pt x="344" y="398"/>
                  <a:pt x="323" y="410"/>
                </a:cubicBezTo>
                <a:cubicBezTo>
                  <a:pt x="303" y="422"/>
                  <a:pt x="287" y="438"/>
                  <a:pt x="275" y="460"/>
                </a:cubicBezTo>
                <a:cubicBezTo>
                  <a:pt x="271" y="467"/>
                  <a:pt x="268" y="474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3" y="491"/>
                  <a:pt x="259" y="498"/>
                  <a:pt x="253" y="502"/>
                </a:cubicBezTo>
                <a:cubicBezTo>
                  <a:pt x="247" y="507"/>
                  <a:pt x="239" y="509"/>
                  <a:pt x="231" y="509"/>
                </a:cubicBezTo>
                <a:cubicBezTo>
                  <a:pt x="222" y="509"/>
                  <a:pt x="213" y="507"/>
                  <a:pt x="204" y="502"/>
                </a:cubicBezTo>
                <a:cubicBezTo>
                  <a:pt x="196" y="496"/>
                  <a:pt x="186" y="487"/>
                  <a:pt x="175" y="474"/>
                </a:cubicBezTo>
                <a:cubicBezTo>
                  <a:pt x="188" y="457"/>
                  <a:pt x="201" y="439"/>
                  <a:pt x="212" y="419"/>
                </a:cubicBezTo>
                <a:cubicBezTo>
                  <a:pt x="223" y="399"/>
                  <a:pt x="231" y="387"/>
                  <a:pt x="236" y="383"/>
                </a:cubicBezTo>
                <a:cubicBezTo>
                  <a:pt x="241" y="379"/>
                  <a:pt x="248" y="377"/>
                  <a:pt x="258" y="376"/>
                </a:cubicBezTo>
                <a:cubicBezTo>
                  <a:pt x="302" y="376"/>
                  <a:pt x="302" y="376"/>
                  <a:pt x="302" y="376"/>
                </a:cubicBezTo>
                <a:cubicBezTo>
                  <a:pt x="302" y="369"/>
                  <a:pt x="302" y="369"/>
                  <a:pt x="302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5" y="366"/>
                  <a:pt x="270" y="361"/>
                </a:cubicBezTo>
                <a:cubicBezTo>
                  <a:pt x="267" y="357"/>
                  <a:pt x="265" y="347"/>
                  <a:pt x="265" y="331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2" y="376"/>
                  <a:pt x="372" y="376"/>
                  <a:pt x="372" y="376"/>
                </a:cubicBezTo>
                <a:cubicBezTo>
                  <a:pt x="472" y="157"/>
                  <a:pt x="472" y="157"/>
                  <a:pt x="472" y="157"/>
                </a:cubicBezTo>
                <a:cubicBezTo>
                  <a:pt x="472" y="331"/>
                  <a:pt x="472" y="331"/>
                  <a:pt x="472" y="331"/>
                </a:cubicBezTo>
                <a:cubicBezTo>
                  <a:pt x="472" y="345"/>
                  <a:pt x="471" y="355"/>
                  <a:pt x="468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546" y="376"/>
                  <a:pt x="546" y="376"/>
                  <a:pt x="546" y="376"/>
                </a:cubicBezTo>
                <a:cubicBezTo>
                  <a:pt x="546" y="369"/>
                  <a:pt x="546" y="369"/>
                  <a:pt x="546" y="369"/>
                </a:cubicBezTo>
                <a:cubicBezTo>
                  <a:pt x="537" y="369"/>
                  <a:pt x="537" y="369"/>
                  <a:pt x="537" y="369"/>
                </a:cubicBezTo>
                <a:cubicBezTo>
                  <a:pt x="527" y="369"/>
                  <a:pt x="519" y="366"/>
                  <a:pt x="515" y="361"/>
                </a:cubicBezTo>
                <a:cubicBezTo>
                  <a:pt x="511" y="357"/>
                  <a:pt x="509" y="347"/>
                  <a:pt x="509" y="33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966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41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843075"/>
            <a:ext cx="5148263" cy="4070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463" y="1844675"/>
            <a:ext cx="5148262" cy="4068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283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1016000"/>
            <a:ext cx="10585450" cy="8227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6" y="1844837"/>
            <a:ext cx="5148264" cy="371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275" y="2511145"/>
            <a:ext cx="5148264" cy="34022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462" y="1844837"/>
            <a:ext cx="5148263" cy="371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462" y="2511144"/>
            <a:ext cx="5148263" cy="34022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dirty="0"/>
              <a:t>20 Aug,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/>
              <a:t>CLASSIFICATION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4235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6" y="1844675"/>
            <a:ext cx="10585449" cy="40687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28138" y="6373698"/>
            <a:ext cx="1675487" cy="225467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AU" dirty="0"/>
              <a:t>20 Aug,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7470" y="6373698"/>
            <a:ext cx="361255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1666875" y="6795903"/>
            <a:ext cx="10525125" cy="6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10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7" r:id="rId5"/>
    <p:sldLayoutId id="2147483651" r:id="rId6"/>
    <p:sldLayoutId id="2147483650" r:id="rId7"/>
    <p:sldLayoutId id="2147483652" r:id="rId8"/>
    <p:sldLayoutId id="2147483653" r:id="rId9"/>
    <p:sldLayoutId id="2147483663" r:id="rId10"/>
    <p:sldLayoutId id="2147483664" r:id="rId11"/>
    <p:sldLayoutId id="2147483665" r:id="rId12"/>
    <p:sldLayoutId id="2147483666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640" userDrawn="1">
          <p15:clr>
            <a:srgbClr val="A4A3A4"/>
          </p15:clr>
        </p15:guide>
        <p15:guide id="4" orient="horz" pos="1162" userDrawn="1">
          <p15:clr>
            <a:srgbClr val="C35EA4"/>
          </p15:clr>
        </p15:guide>
        <p15:guide id="5" orient="horz" pos="3725" userDrawn="1">
          <p15:clr>
            <a:srgbClr val="C35EA4"/>
          </p15:clr>
        </p15:guide>
        <p15:guide id="6" pos="506" userDrawn="1">
          <p15:clr>
            <a:srgbClr val="C35EA4"/>
          </p15:clr>
        </p15:guide>
        <p15:guide id="7" pos="7174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communitygrants.gov.a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 noGrp="1"/>
          </p:cNvSpPr>
          <p:nvPr>
            <p:ph type="ctrTitle"/>
          </p:nvPr>
        </p:nvSpPr>
        <p:spPr>
          <a:xfrm>
            <a:off x="1247840" y="1972701"/>
            <a:ext cx="7108281" cy="238947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6000" dirty="0">
                <a:solidFill>
                  <a:srgbClr val="502887"/>
                </a:solidFill>
              </a:rPr>
              <a:t>Research Partnership Grant Opportunity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47840" y="3792641"/>
            <a:ext cx="4068764" cy="358297"/>
          </a:xfrm>
        </p:spPr>
        <p:txBody>
          <a:bodyPr>
            <a:normAutofit/>
          </a:bodyPr>
          <a:lstStyle/>
          <a:p>
            <a:pPr algn="l"/>
            <a:r>
              <a:rPr lang="en-AU" sz="1400" dirty="0"/>
              <a:t>Office for Women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247840" y="4077573"/>
            <a:ext cx="1452563" cy="146729"/>
          </a:xfrm>
        </p:spPr>
        <p:txBody>
          <a:bodyPr/>
          <a:lstStyle/>
          <a:p>
            <a:r>
              <a:rPr lang="en-AU" dirty="0"/>
              <a:t>OFFICIAL</a:t>
            </a:r>
          </a:p>
        </p:txBody>
      </p:sp>
      <p:sp>
        <p:nvSpPr>
          <p:cNvPr id="3" name="Rectangle 2" descr="Decorative"/>
          <p:cNvSpPr/>
          <p:nvPr/>
        </p:nvSpPr>
        <p:spPr>
          <a:xfrm>
            <a:off x="0" y="5149849"/>
            <a:ext cx="12192000" cy="1708150"/>
          </a:xfrm>
          <a:prstGeom prst="rect">
            <a:avLst/>
          </a:prstGeom>
          <a:solidFill>
            <a:srgbClr val="57308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 descr="Working for Women: A Strategy for Gender Equ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00" y="5149849"/>
            <a:ext cx="3416300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37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901754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/>
              </a:rPr>
              <a:t>Application Arrangements 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5" y="1215398"/>
            <a:ext cx="10585449" cy="4306743"/>
          </a:xfrm>
        </p:spPr>
        <p:txBody>
          <a:bodyPr vert="horz" lIns="0" tIns="0" rIns="0" bIns="0" rtlCol="0" anchor="t">
            <a:noAutofit/>
          </a:bodyPr>
          <a:lstStyle/>
          <a:p>
            <a:pPr marL="179070" indent="-179070">
              <a:lnSpc>
                <a:spcPct val="150000"/>
              </a:lnSpc>
              <a:spcAft>
                <a:spcPts val="600"/>
              </a:spcAft>
            </a:pPr>
            <a:endParaRPr lang="en-AU" sz="1600" dirty="0">
              <a:cs typeface="Segoe UI Light"/>
            </a:endParaRPr>
          </a:p>
          <a:p>
            <a:pPr marL="179070" indent="-179070">
              <a:lnSpc>
                <a:spcPct val="150000"/>
              </a:lnSpc>
              <a:spcAft>
                <a:spcPts val="600"/>
              </a:spcAft>
            </a:pPr>
            <a:r>
              <a:rPr lang="en-AU" sz="1600" dirty="0">
                <a:cs typeface="Segoe UI Light"/>
              </a:rPr>
              <a:t>You can only </a:t>
            </a:r>
            <a:r>
              <a:rPr lang="en-AU" sz="1600" b="1" dirty="0">
                <a:solidFill>
                  <a:srgbClr val="7030A0"/>
                </a:solidFill>
              </a:rPr>
              <a:t>submit one application</a:t>
            </a:r>
            <a:r>
              <a:rPr lang="en-AU" sz="1600" dirty="0">
                <a:cs typeface="Segoe UI Light"/>
              </a:rPr>
              <a:t> for this grant opportunity. </a:t>
            </a:r>
            <a:endParaRPr lang="en-AU" sz="1600" dirty="0"/>
          </a:p>
          <a:p>
            <a:pPr marL="179070" indent="-179070">
              <a:lnSpc>
                <a:spcPct val="150000"/>
              </a:lnSpc>
              <a:spcAft>
                <a:spcPts val="600"/>
              </a:spcAft>
            </a:pPr>
            <a:r>
              <a:rPr lang="en-AU" sz="1600" dirty="0"/>
              <a:t>Applicants who apply as the </a:t>
            </a:r>
            <a:r>
              <a:rPr lang="en-AU" sz="1600" b="1" dirty="0">
                <a:solidFill>
                  <a:srgbClr val="7030A0"/>
                </a:solidFill>
              </a:rPr>
              <a:t>lead of a consortia </a:t>
            </a:r>
            <a:r>
              <a:rPr lang="en-AU" sz="1600" dirty="0"/>
              <a:t>are </a:t>
            </a:r>
            <a:r>
              <a:rPr lang="en-AU" sz="1600" b="1" dirty="0">
                <a:solidFill>
                  <a:srgbClr val="7030A0"/>
                </a:solidFill>
              </a:rPr>
              <a:t>not</a:t>
            </a:r>
            <a:r>
              <a:rPr lang="en-AU" sz="1600" dirty="0"/>
              <a:t> able to also apply as an </a:t>
            </a:r>
            <a:r>
              <a:rPr lang="en-AU" sz="1600" b="1" dirty="0">
                <a:solidFill>
                  <a:srgbClr val="7030A0"/>
                </a:solidFill>
              </a:rPr>
              <a:t>applicant in their own right</a:t>
            </a:r>
            <a:r>
              <a:rPr lang="en-AU" sz="1600" dirty="0"/>
              <a:t>. </a:t>
            </a:r>
            <a:endParaRPr lang="en-AU"/>
          </a:p>
          <a:p>
            <a:pPr marL="179070" indent="-179070">
              <a:lnSpc>
                <a:spcPct val="150000"/>
              </a:lnSpc>
              <a:spcAft>
                <a:spcPts val="600"/>
              </a:spcAft>
            </a:pPr>
            <a:r>
              <a:rPr lang="en-AU" sz="1600" dirty="0"/>
              <a:t>Applicants who are a </a:t>
            </a:r>
            <a:r>
              <a:rPr lang="en-AU" sz="1600" b="1" dirty="0">
                <a:solidFill>
                  <a:srgbClr val="7030A0"/>
                </a:solidFill>
              </a:rPr>
              <a:t>member</a:t>
            </a:r>
            <a:r>
              <a:rPr lang="en-AU" sz="1600" dirty="0"/>
              <a:t> within a </a:t>
            </a:r>
            <a:r>
              <a:rPr lang="en-AU" sz="1600" b="1" dirty="0">
                <a:solidFill>
                  <a:srgbClr val="7030A0"/>
                </a:solidFill>
              </a:rPr>
              <a:t>consortia</a:t>
            </a:r>
            <a:r>
              <a:rPr lang="en-AU" sz="1600" b="1" dirty="0"/>
              <a:t> </a:t>
            </a:r>
            <a:r>
              <a:rPr lang="en-AU" sz="1600" dirty="0"/>
              <a:t>application (but not the lead organisation) </a:t>
            </a:r>
            <a:r>
              <a:rPr lang="en-AU" sz="1600" b="1" dirty="0">
                <a:solidFill>
                  <a:srgbClr val="7030A0"/>
                </a:solidFill>
              </a:rPr>
              <a:t>can </a:t>
            </a:r>
            <a:r>
              <a:rPr lang="en-AU" sz="1600" dirty="0"/>
              <a:t>also apply as an </a:t>
            </a:r>
            <a:r>
              <a:rPr lang="en-AU" sz="1600" b="1" dirty="0">
                <a:solidFill>
                  <a:srgbClr val="7030A0"/>
                </a:solidFill>
              </a:rPr>
              <a:t>applicant in their own right</a:t>
            </a:r>
            <a:r>
              <a:rPr lang="en-AU" sz="1600" dirty="0">
                <a:solidFill>
                  <a:srgbClr val="7030A0"/>
                </a:solidFill>
              </a:rPr>
              <a:t>. </a:t>
            </a:r>
            <a:endParaRPr lang="en-AU" sz="1600" dirty="0">
              <a:solidFill>
                <a:srgbClr val="7030A0"/>
              </a:solidFill>
              <a:cs typeface="Segoe UI Light"/>
            </a:endParaRPr>
          </a:p>
          <a:p>
            <a:pPr marL="179070" indent="-179070">
              <a:lnSpc>
                <a:spcPct val="150000"/>
              </a:lnSpc>
            </a:pPr>
            <a:r>
              <a:rPr lang="en-AU" sz="1600" b="1" dirty="0">
                <a:solidFill>
                  <a:srgbClr val="57308D"/>
                </a:solidFill>
                <a:cs typeface="Segoe UI Light"/>
              </a:rPr>
              <a:t>Each</a:t>
            </a:r>
            <a:r>
              <a:rPr lang="en-AU" sz="1600" b="1" dirty="0">
                <a:solidFill>
                  <a:srgbClr val="57308D"/>
                </a:solidFill>
              </a:rPr>
              <a:t> application</a:t>
            </a:r>
            <a:r>
              <a:rPr lang="en-AU" sz="1600" b="1" dirty="0">
                <a:solidFill>
                  <a:srgbClr val="57308D"/>
                </a:solidFill>
                <a:cs typeface="Segoe UI Light"/>
              </a:rPr>
              <a:t> requires a unique ABN</a:t>
            </a:r>
            <a:endParaRPr lang="en-AU" sz="1600" dirty="0">
              <a:solidFill>
                <a:srgbClr val="57308D"/>
              </a:solidFill>
              <a:cs typeface="Segoe UI Light"/>
            </a:endParaRPr>
          </a:p>
          <a:p>
            <a:pPr marL="179070" indent="-179070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cs typeface="Segoe UI Light"/>
              </a:rPr>
              <a:t>If university </a:t>
            </a:r>
            <a:r>
              <a:rPr lang="en-US" sz="1600" b="1" dirty="0">
                <a:solidFill>
                  <a:srgbClr val="57308D"/>
                </a:solidFill>
                <a:cs typeface="Segoe UI Light"/>
              </a:rPr>
              <a:t>faculties have separate ABNs</a:t>
            </a:r>
            <a:r>
              <a:rPr lang="en-US" sz="1600" dirty="0">
                <a:solidFill>
                  <a:srgbClr val="000000"/>
                </a:solidFill>
                <a:cs typeface="Segoe UI Light"/>
              </a:rPr>
              <a:t>: may submit </a:t>
            </a:r>
            <a:r>
              <a:rPr lang="en-US" sz="1600" b="1" dirty="0">
                <a:solidFill>
                  <a:srgbClr val="57308D"/>
                </a:solidFill>
                <a:cs typeface="Segoe UI Light"/>
              </a:rPr>
              <a:t>separate applications</a:t>
            </a:r>
            <a:endParaRPr lang="en-US" sz="1600">
              <a:solidFill>
                <a:srgbClr val="57308D"/>
              </a:solidFill>
              <a:cs typeface="Segoe UI Light"/>
            </a:endParaRPr>
          </a:p>
          <a:p>
            <a:pPr marL="179070" indent="-179070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cs typeface="Segoe UI Light"/>
              </a:rPr>
              <a:t>If university only has </a:t>
            </a:r>
            <a:r>
              <a:rPr lang="en-US" sz="1600" b="1" dirty="0">
                <a:solidFill>
                  <a:srgbClr val="57308D"/>
                </a:solidFill>
                <a:cs typeface="Segoe UI Light"/>
              </a:rPr>
              <a:t>one ABN</a:t>
            </a:r>
            <a:r>
              <a:rPr lang="en-US" sz="1600" dirty="0">
                <a:solidFill>
                  <a:srgbClr val="000000"/>
                </a:solidFill>
                <a:cs typeface="Segoe UI Light"/>
              </a:rPr>
              <a:t>: may only submit </a:t>
            </a:r>
            <a:r>
              <a:rPr lang="en-US" sz="1600" b="1" dirty="0">
                <a:solidFill>
                  <a:srgbClr val="57308D"/>
                </a:solidFill>
                <a:cs typeface="Segoe UI Light"/>
              </a:rPr>
              <a:t>one application</a:t>
            </a:r>
          </a:p>
          <a:p>
            <a:pPr marL="179070" indent="-179070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cs typeface="Segoe UI Light"/>
              </a:rPr>
              <a:t>If there are multiple submissions for one ABN: only the application </a:t>
            </a:r>
            <a:r>
              <a:rPr lang="en-US" sz="1600" b="1" dirty="0">
                <a:solidFill>
                  <a:srgbClr val="57308D"/>
                </a:solidFill>
                <a:cs typeface="Segoe UI Light"/>
              </a:rPr>
              <a:t>most recently submitted</a:t>
            </a:r>
            <a:r>
              <a:rPr lang="en-US" sz="1600" b="1" dirty="0">
                <a:solidFill>
                  <a:srgbClr val="000000"/>
                </a:solidFill>
                <a:cs typeface="Segoe UI Light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Segoe UI Light"/>
              </a:rPr>
              <a:t>will be considered</a:t>
            </a:r>
          </a:p>
          <a:p>
            <a:pPr marL="0" indent="0">
              <a:buNone/>
            </a:pPr>
            <a:endParaRPr lang="en-AU" sz="1800" dirty="0">
              <a:solidFill>
                <a:srgbClr val="000000"/>
              </a:solidFill>
              <a:cs typeface="Segoe UI Light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770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Assessment Criteria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225839"/>
            <a:ext cx="10585449" cy="4068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AU" sz="1800" dirty="0"/>
          </a:p>
          <a:p>
            <a:pPr>
              <a:lnSpc>
                <a:spcPct val="150000"/>
              </a:lnSpc>
            </a:pPr>
            <a:r>
              <a:rPr lang="en-AU" sz="1800" dirty="0"/>
              <a:t>The assessment criteria are outlined in Section 6 of the Guidelines.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This information will be used to assess how your </a:t>
            </a:r>
            <a:r>
              <a:rPr lang="en-US" sz="1800" dirty="0" err="1"/>
              <a:t>organisation</a:t>
            </a:r>
            <a:r>
              <a:rPr lang="en-US" sz="1800" dirty="0"/>
              <a:t> or consortia can contribute to the Government’s commitment to gender equality in Australia.</a:t>
            </a:r>
            <a:endParaRPr lang="en-AU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89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1" y="599202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Criteria 1 – Activities and Deliverables (50% weighting)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1" y="1645438"/>
            <a:ext cx="10718164" cy="45106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700" b="1" dirty="0">
                <a:solidFill>
                  <a:srgbClr val="7030A0"/>
                </a:solidFill>
              </a:rPr>
              <a:t>With reference to the Strategy, what activities and deliverables are proposed, how will they be delivered, and how will these contribute to advancing women’s economic equality?  </a:t>
            </a:r>
            <a:endParaRPr lang="en-AU" sz="1600" b="1" dirty="0">
              <a:solidFill>
                <a:srgbClr val="7030A0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AU" dirty="0"/>
              <a:t>In this criteria , please describe: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How the </a:t>
            </a:r>
            <a:r>
              <a:rPr lang="en-US" b="1" dirty="0"/>
              <a:t>research agenda </a:t>
            </a:r>
            <a:r>
              <a:rPr lang="en-US" dirty="0"/>
              <a:t>will be designed and delivered to ensure the partnership complements existing efforts and is responsive to emerging priorities. 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Proposed </a:t>
            </a:r>
            <a:r>
              <a:rPr lang="en-US" b="1" dirty="0"/>
              <a:t>type, frequency</a:t>
            </a:r>
            <a:r>
              <a:rPr lang="en-US" dirty="0"/>
              <a:t>, and estimated </a:t>
            </a:r>
            <a:r>
              <a:rPr lang="en-US" b="1" dirty="0"/>
              <a:t>timeframes </a:t>
            </a:r>
            <a:r>
              <a:rPr lang="en-US" dirty="0"/>
              <a:t>of research activities, as well as proposed </a:t>
            </a:r>
            <a:r>
              <a:rPr lang="en-US" b="1" dirty="0"/>
              <a:t>research methods </a:t>
            </a:r>
            <a:r>
              <a:rPr lang="en-US" dirty="0"/>
              <a:t>(for example, quantitative, qualitative, mixed methods) and approaches.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Approach to conducting </a:t>
            </a:r>
            <a:r>
              <a:rPr lang="en-US" b="1" dirty="0"/>
              <a:t>inclusive, intersectional </a:t>
            </a:r>
            <a:r>
              <a:rPr lang="en-US" dirty="0"/>
              <a:t>and</a:t>
            </a:r>
            <a:r>
              <a:rPr lang="en-US" b="1" dirty="0"/>
              <a:t> trauma informed </a:t>
            </a:r>
            <a:r>
              <a:rPr lang="en-US" dirty="0"/>
              <a:t>gender research, to include women who experience intersecting disadvantage and discrimination.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Intended </a:t>
            </a:r>
            <a:r>
              <a:rPr lang="en-US" b="1" dirty="0"/>
              <a:t>deliverables</a:t>
            </a:r>
            <a:r>
              <a:rPr lang="en-US" dirty="0"/>
              <a:t> (e.g. research agenda, survey instrument reports), the number of deliverables, frequency and timeframes, as well as intended audiences and how the deliverables will be actionable and/or help drive broader effort.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endParaRPr lang="en-AU" dirty="0"/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675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561317"/>
            <a:ext cx="10585450" cy="1189084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Criteria 2 – Operating in Partnership with Government and Stakeholders (30% weighting)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7030A0"/>
                </a:solidFill>
              </a:rPr>
              <a:t>How will your </a:t>
            </a:r>
            <a:r>
              <a:rPr lang="en-US" sz="1600" b="1" dirty="0" err="1">
                <a:solidFill>
                  <a:srgbClr val="7030A0"/>
                </a:solidFill>
              </a:rPr>
              <a:t>organisation</a:t>
            </a:r>
            <a:r>
              <a:rPr lang="en-US" sz="1600" b="1" dirty="0">
                <a:solidFill>
                  <a:srgbClr val="7030A0"/>
                </a:solidFill>
              </a:rPr>
              <a:t>/consortia operate as partners with Government and engage with relevant stakeholders?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dirty="0"/>
              <a:t>In this criteria, </a:t>
            </a:r>
            <a:r>
              <a:rPr lang="en-AU" dirty="0"/>
              <a:t>we are looking to understand: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How you will share expertise, resources and responsibilities, and </a:t>
            </a:r>
            <a:r>
              <a:rPr lang="en-US" b="1" dirty="0"/>
              <a:t>collaborate</a:t>
            </a:r>
            <a:r>
              <a:rPr lang="en-US" dirty="0"/>
              <a:t> with Government and stakeholders.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How you will leverage </a:t>
            </a:r>
            <a:r>
              <a:rPr lang="en-US" b="1" dirty="0"/>
              <a:t>multidisciplinary</a:t>
            </a:r>
            <a:r>
              <a:rPr lang="en-US" dirty="0"/>
              <a:t> expertise and experiences, and connections to the research sector.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Proposal for </a:t>
            </a:r>
            <a:r>
              <a:rPr lang="en-US" b="1" dirty="0"/>
              <a:t>engaging relevant stakeholders </a:t>
            </a:r>
            <a:r>
              <a:rPr lang="en-US" dirty="0"/>
              <a:t>including the women’s sector, gender experts, industry and employers to inform research design and form actionable insights.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How you will work with relevant stakeholders to </a:t>
            </a:r>
            <a:r>
              <a:rPr lang="en-US" b="1" dirty="0"/>
              <a:t>influence</a:t>
            </a:r>
            <a:r>
              <a:rPr lang="en-US" dirty="0"/>
              <a:t> their data collection and research activities, share data and leverage opportunities for collaboration. </a:t>
            </a:r>
            <a:endParaRPr lang="en-AU" dirty="0"/>
          </a:p>
          <a:p>
            <a:pPr lvl="1">
              <a:lnSpc>
                <a:spcPct val="160000"/>
              </a:lnSpc>
              <a:spcAft>
                <a:spcPts val="600"/>
              </a:spcAft>
            </a:pPr>
            <a:r>
              <a:rPr lang="en-US" dirty="0"/>
              <a:t>Your research should build upon the body of work that is already out there, and in turn be accessible for others to continue to build upon in the future.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0769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49" y="833484"/>
            <a:ext cx="10585450" cy="1068369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Criterion 3 – Capability and Capacity to Deliver </a:t>
            </a:r>
            <a:b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</a:br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(20% weighting)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49" y="1646597"/>
            <a:ext cx="10850271" cy="483983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AU" sz="1700" b="1" dirty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700" b="1" dirty="0">
                <a:solidFill>
                  <a:srgbClr val="7030A0"/>
                </a:solidFill>
              </a:rPr>
              <a:t>What is the capability and capacity of your </a:t>
            </a:r>
            <a:r>
              <a:rPr lang="en-US" sz="1700" b="1" dirty="0" err="1">
                <a:solidFill>
                  <a:srgbClr val="7030A0"/>
                </a:solidFill>
              </a:rPr>
              <a:t>organisation</a:t>
            </a:r>
            <a:r>
              <a:rPr lang="en-US" sz="1700" b="1" dirty="0">
                <a:solidFill>
                  <a:srgbClr val="7030A0"/>
                </a:solidFill>
              </a:rPr>
              <a:t>/consortia to successfully deliver this research partnership? </a:t>
            </a:r>
            <a:endParaRPr lang="en-AU" sz="1700" dirty="0">
              <a:solidFill>
                <a:srgbClr val="7030A0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In this criteria, </a:t>
            </a:r>
            <a:r>
              <a:rPr lang="en-AU" dirty="0"/>
              <a:t>please include information regarding:</a:t>
            </a:r>
            <a:endParaRPr lang="en-AU" sz="1200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Demonstrated experience in producing research findings that can be directly translated into </a:t>
            </a:r>
            <a:r>
              <a:rPr lang="en-US" b="1" dirty="0"/>
              <a:t>actionable insights </a:t>
            </a:r>
            <a:r>
              <a:rPr lang="en-US" dirty="0"/>
              <a:t>to drive economic equality to achieve gender equality. 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Project management </a:t>
            </a:r>
            <a:r>
              <a:rPr lang="en-US" dirty="0"/>
              <a:t>approach including the proposed governance structure for administering the project. 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Relevant </a:t>
            </a:r>
            <a:r>
              <a:rPr lang="en-US" b="1" dirty="0"/>
              <a:t>qualifications </a:t>
            </a:r>
            <a:r>
              <a:rPr lang="en-US" dirty="0"/>
              <a:t>and </a:t>
            </a:r>
            <a:r>
              <a:rPr lang="en-US" b="1" dirty="0"/>
              <a:t>experience</a:t>
            </a:r>
            <a:r>
              <a:rPr lang="en-US" dirty="0"/>
              <a:t> of staff and necessary facilities within your </a:t>
            </a:r>
            <a:r>
              <a:rPr lang="en-US" dirty="0" err="1"/>
              <a:t>organisation</a:t>
            </a:r>
            <a:r>
              <a:rPr lang="en-US" dirty="0"/>
              <a:t> to deliver this project, or your ability to engage relevant expertise and facilities. 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 err="1"/>
              <a:t>Organisation</a:t>
            </a:r>
            <a:r>
              <a:rPr lang="en-US" dirty="0"/>
              <a:t> and consortia arrangements, if applicable. </a:t>
            </a:r>
          </a:p>
          <a:p>
            <a:pPr marL="358775" lvl="2" indent="0">
              <a:lnSpc>
                <a:spcPct val="150000"/>
              </a:lnSpc>
              <a:spcAft>
                <a:spcPts val="600"/>
              </a:spcAft>
              <a:buNone/>
            </a:pPr>
            <a:endParaRPr lang="en-US" dirty="0"/>
          </a:p>
          <a:p>
            <a:pPr lvl="2">
              <a:lnSpc>
                <a:spcPct val="150000"/>
              </a:lnSpc>
              <a:spcAft>
                <a:spcPts val="600"/>
              </a:spcAft>
            </a:pPr>
            <a:endParaRPr lang="en-AU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7938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457272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/>
              </a:rPr>
              <a:t>What does a strong application look like?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138335"/>
            <a:ext cx="10585449" cy="4946582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marL="179070" lvl="0" indent="-179070">
              <a:lnSpc>
                <a:spcPct val="150000"/>
              </a:lnSpc>
              <a:spcAft>
                <a:spcPts val="600"/>
              </a:spcAft>
            </a:pPr>
            <a:r>
              <a:rPr lang="en-AU" sz="1600" dirty="0"/>
              <a:t>A strong application is one that:</a:t>
            </a:r>
            <a:endParaRPr lang="en-US" dirty="0"/>
          </a:p>
          <a:p>
            <a:pPr marL="537845" lvl="2" indent="-17907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7030A0"/>
                </a:solidFill>
              </a:rPr>
              <a:t>Clearly and fully responds </a:t>
            </a:r>
            <a:r>
              <a:rPr lang="en-US" sz="1600" dirty="0"/>
              <a:t>to all the required selection criteria</a:t>
            </a:r>
            <a:endParaRPr lang="en-US" sz="1600" dirty="0">
              <a:cs typeface="Segoe UI Light"/>
            </a:endParaRPr>
          </a:p>
          <a:p>
            <a:pPr marL="537845" lvl="2" indent="-17907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Provides </a:t>
            </a:r>
            <a:r>
              <a:rPr lang="en-AU" sz="1600" b="1" dirty="0">
                <a:solidFill>
                  <a:srgbClr val="7030A0"/>
                </a:solidFill>
              </a:rPr>
              <a:t>convincing evidence </a:t>
            </a:r>
            <a:r>
              <a:rPr lang="en-AU" sz="1600" dirty="0"/>
              <a:t>and </a:t>
            </a:r>
            <a:r>
              <a:rPr lang="en-AU" sz="1600" b="1" dirty="0">
                <a:solidFill>
                  <a:srgbClr val="7030A0"/>
                </a:solidFill>
              </a:rPr>
              <a:t>data</a:t>
            </a:r>
            <a:r>
              <a:rPr lang="en-AU" sz="1600" dirty="0"/>
              <a:t> to show how proposed activities will be successful</a:t>
            </a:r>
            <a:endParaRPr lang="en-AU" sz="1600" dirty="0">
              <a:cs typeface="Segoe UI Light"/>
            </a:endParaRPr>
          </a:p>
          <a:p>
            <a:pPr marL="537845" lvl="2" indent="-17907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7030A0"/>
                </a:solidFill>
              </a:rPr>
              <a:t>Clearly identifies </a:t>
            </a:r>
            <a:r>
              <a:rPr lang="en-US" sz="1600" dirty="0"/>
              <a:t>how the proposed activities </a:t>
            </a:r>
            <a:r>
              <a:rPr lang="en-US" sz="1600" b="1" dirty="0">
                <a:solidFill>
                  <a:srgbClr val="7030A0"/>
                </a:solidFill>
              </a:rPr>
              <a:t>leverage</a:t>
            </a:r>
            <a:r>
              <a:rPr lang="en-US" sz="1600" dirty="0"/>
              <a:t> what is already being delivered, and </a:t>
            </a:r>
            <a:r>
              <a:rPr lang="en-US" sz="1600" b="1" dirty="0">
                <a:solidFill>
                  <a:srgbClr val="7030A0"/>
                </a:solidFill>
              </a:rPr>
              <a:t>complements or expands </a:t>
            </a:r>
            <a:r>
              <a:rPr lang="en-US" sz="1600" dirty="0"/>
              <a:t>it to achieve the program objectives</a:t>
            </a:r>
            <a:endParaRPr lang="en-US" sz="1600" dirty="0">
              <a:cs typeface="Segoe UI Light"/>
            </a:endParaRPr>
          </a:p>
          <a:p>
            <a:pPr marL="537845" lvl="2" indent="-17907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Has considered how engagement will ensure </a:t>
            </a:r>
            <a:r>
              <a:rPr lang="en-US" sz="1600" b="1" dirty="0">
                <a:solidFill>
                  <a:srgbClr val="7030A0"/>
                </a:solidFill>
              </a:rPr>
              <a:t>diversity </a:t>
            </a:r>
            <a:r>
              <a:rPr lang="en-US" sz="1600" dirty="0"/>
              <a:t>and </a:t>
            </a:r>
            <a:r>
              <a:rPr lang="en-US" sz="1600" b="1" dirty="0">
                <a:solidFill>
                  <a:srgbClr val="7030A0"/>
                </a:solidFill>
              </a:rPr>
              <a:t>inclusion</a:t>
            </a:r>
            <a:r>
              <a:rPr lang="en-US" sz="1600" dirty="0"/>
              <a:t> of all women – an intersectional approach is critical.</a:t>
            </a:r>
            <a:endParaRPr lang="en-US" sz="1600" dirty="0">
              <a:cs typeface="Segoe UI Light"/>
            </a:endParaRPr>
          </a:p>
          <a:p>
            <a:pPr marL="537845" lvl="2" indent="-17907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Demonstrates a solid </a:t>
            </a:r>
            <a:r>
              <a:rPr lang="en-AU" sz="1600" b="1" dirty="0">
                <a:solidFill>
                  <a:srgbClr val="7030A0"/>
                </a:solidFill>
              </a:rPr>
              <a:t>governance framework</a:t>
            </a:r>
            <a:r>
              <a:rPr lang="en-AU" sz="1600" dirty="0"/>
              <a:t>, including </a:t>
            </a:r>
            <a:r>
              <a:rPr lang="en-AU" sz="1600" b="1" dirty="0">
                <a:solidFill>
                  <a:srgbClr val="7030A0"/>
                </a:solidFill>
              </a:rPr>
              <a:t>financial capability</a:t>
            </a:r>
            <a:r>
              <a:rPr lang="en-AU" sz="1600" dirty="0">
                <a:solidFill>
                  <a:srgbClr val="7030A0"/>
                </a:solidFill>
              </a:rPr>
              <a:t>, </a:t>
            </a:r>
            <a:r>
              <a:rPr lang="en-AU" sz="1600" b="1" dirty="0">
                <a:solidFill>
                  <a:srgbClr val="7030A0"/>
                </a:solidFill>
              </a:rPr>
              <a:t>risk </a:t>
            </a:r>
            <a:r>
              <a:rPr lang="en-AU" sz="1600" dirty="0"/>
              <a:t>and performance policies, commensurate with the level of funding being applied for</a:t>
            </a:r>
            <a:endParaRPr lang="en-AU" sz="1600" dirty="0">
              <a:cs typeface="Segoe UI Light"/>
            </a:endParaRPr>
          </a:p>
          <a:p>
            <a:pPr marL="537845" lvl="2" indent="-17907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For consortia arrangements, the application has </a:t>
            </a:r>
            <a:r>
              <a:rPr lang="en-US" sz="1600" b="1" dirty="0">
                <a:solidFill>
                  <a:srgbClr val="7030A0"/>
                </a:solidFill>
              </a:rPr>
              <a:t>clearly explained </a:t>
            </a:r>
            <a:r>
              <a:rPr lang="en-US" sz="1600" dirty="0"/>
              <a:t>the partnership model, contributions and governance structure.</a:t>
            </a:r>
            <a:endParaRPr lang="en-AU" sz="1600" dirty="0">
              <a:cs typeface="Segoe UI Ligh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1544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Grant Opportunity Timeline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993876"/>
              </p:ext>
            </p:extLst>
          </p:nvPr>
        </p:nvGraphicFramePr>
        <p:xfrm>
          <a:off x="1486638" y="1716716"/>
          <a:ext cx="8825434" cy="40646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834960">
                  <a:extLst>
                    <a:ext uri="{9D8B030D-6E8A-4147-A177-3AD203B41FA5}">
                      <a16:colId xmlns:a16="http://schemas.microsoft.com/office/drawing/2014/main" val="2177907806"/>
                    </a:ext>
                  </a:extLst>
                </a:gridCol>
                <a:gridCol w="3990474">
                  <a:extLst>
                    <a:ext uri="{9D8B030D-6E8A-4147-A177-3AD203B41FA5}">
                      <a16:colId xmlns:a16="http://schemas.microsoft.com/office/drawing/2014/main" val="3880417161"/>
                    </a:ext>
                  </a:extLst>
                </a:gridCol>
              </a:tblGrid>
              <a:tr h="58066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Activity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Timeframe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52829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of applications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 September 2024 to November 2024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13858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outcomes of selection process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December 2024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929899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to applicants 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 2025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610500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Negotiations and award of grant agreements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 to February 2025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48792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Earliest start date of grant activity 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2025</a:t>
                      </a: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52872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</a:rPr>
                        <a:t>End date of grant activity 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June 2030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064530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125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0" indent="0" algn="ctr">
              <a:buNone/>
            </a:pPr>
            <a:r>
              <a:rPr lang="en-AU" sz="1800" dirty="0"/>
              <a:t>Community Grants Hub on 1800 020 283 (option 1) or email </a:t>
            </a:r>
            <a:r>
              <a:rPr lang="en-AU" sz="1800" u="sng" dirty="0">
                <a:hlinkClick r:id="rId2"/>
              </a:rPr>
              <a:t>support@communitygrants.gov.au</a:t>
            </a:r>
            <a:r>
              <a:rPr lang="en-AU" sz="1800" dirty="0"/>
              <a:t>.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554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/>
              <a:t>Probity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Working for Women: A Strategy for Gender Equality (the Strategy)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Research Partnership Grant Opportunity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What and who we are looking for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Addressing the criteria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Grant round timing</a:t>
            </a:r>
          </a:p>
          <a:p>
            <a:r>
              <a:rPr lang="en-AU" sz="2000" dirty="0"/>
              <a:t>Q &amp; A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/>
              <a:t>|  </a:t>
            </a:r>
            <a:fld id="{321CA817-A6CD-4F72-B3BC-AB261A5E64B6}" type="slidenum">
              <a:rPr lang="en-AU" smtClean="0"/>
              <a:pPr algn="l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276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847898"/>
            <a:ext cx="10585450" cy="996777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Probity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463041"/>
            <a:ext cx="10585449" cy="4729942"/>
          </a:xfrm>
        </p:spPr>
        <p:txBody>
          <a:bodyPr>
            <a:normAutofit fontScale="77500" lnSpcReduction="20000"/>
          </a:bodyPr>
          <a:lstStyle/>
          <a:p>
            <a:endParaRPr lang="en-AU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300" dirty="0"/>
              <a:t>Probity Advice</a:t>
            </a:r>
          </a:p>
          <a:p>
            <a:pPr lvl="0"/>
            <a:r>
              <a:rPr lang="en-AU" sz="2200" dirty="0"/>
              <a:t>The department has appointed OCM as independent probity advisers to: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Advise on grant design elements and governance aspects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Train grants staff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Oversee the grant selection process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Validate compliance with Australian Government grant rules</a:t>
            </a:r>
          </a:p>
          <a:p>
            <a:pPr marL="0" indent="0">
              <a:buNone/>
            </a:pPr>
            <a:r>
              <a:rPr lang="en-AU" sz="1800" dirty="0"/>
              <a:t>  </a:t>
            </a:r>
          </a:p>
          <a:p>
            <a:pPr marL="0" indent="0">
              <a:buNone/>
            </a:pPr>
            <a:r>
              <a:rPr lang="en-AU" sz="2300" dirty="0"/>
              <a:t>Probity Principles </a:t>
            </a:r>
          </a:p>
          <a:p>
            <a:pPr lvl="0"/>
            <a:r>
              <a:rPr lang="en-AU" sz="2200" dirty="0"/>
              <a:t>Appropriately competitive process</a:t>
            </a:r>
          </a:p>
          <a:p>
            <a:pPr lvl="0"/>
            <a:r>
              <a:rPr lang="en-AU" sz="2200" dirty="0"/>
              <a:t>Fair and consistent</a:t>
            </a:r>
          </a:p>
          <a:p>
            <a:pPr lvl="0"/>
            <a:r>
              <a:rPr lang="en-AU" sz="2200" dirty="0"/>
              <a:t>Transparent and accountable</a:t>
            </a:r>
          </a:p>
          <a:p>
            <a:pPr lvl="0"/>
            <a:r>
              <a:rPr lang="en-AU" sz="2200" dirty="0"/>
              <a:t>Confidential and secure</a:t>
            </a:r>
          </a:p>
          <a:p>
            <a:pPr lvl="0"/>
            <a:r>
              <a:rPr lang="en-AU" sz="2200" dirty="0"/>
              <a:t>Lawful and ethical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 </a:t>
            </a:r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846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628025"/>
            <a:ext cx="10585449" cy="123422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>
                <a:solidFill>
                  <a:srgbClr val="7030A0"/>
                </a:solidFill>
              </a:rPr>
              <a:t>Working for Women: A Strategy for Gender Equality</a:t>
            </a:r>
            <a:br>
              <a:rPr lang="en-AU" dirty="0">
                <a:solidFill>
                  <a:srgbClr val="7030A0"/>
                </a:solidFill>
              </a:rPr>
            </a:br>
            <a:r>
              <a:rPr lang="en-AU" dirty="0">
                <a:solidFill>
                  <a:srgbClr val="7030A0"/>
                </a:solidFill>
              </a:rPr>
              <a:t>(the Strategy)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723101"/>
            <a:ext cx="10926906" cy="4511451"/>
          </a:xfrm>
        </p:spPr>
        <p:txBody>
          <a:bodyPr>
            <a:normAutofit fontScale="92500" lnSpcReduction="10000"/>
          </a:bodyPr>
          <a:lstStyle/>
          <a:p>
            <a:pPr fontAlgn="base">
              <a:lnSpc>
                <a:spcPct val="120000"/>
              </a:lnSpc>
              <a:spcAft>
                <a:spcPts val="600"/>
              </a:spcAft>
            </a:pPr>
            <a:r>
              <a:rPr lang="en-US" sz="1800" dirty="0"/>
              <a:t>To achieve </a:t>
            </a:r>
            <a:r>
              <a:rPr lang="en-US" sz="1800" b="1" dirty="0">
                <a:solidFill>
                  <a:srgbClr val="7030A0"/>
                </a:solidFill>
              </a:rPr>
              <a:t>‘an Australia where people are safe, treated with respect, have choices and have access to resources and equal outcomes no matter their gender’. </a:t>
            </a:r>
          </a:p>
          <a:p>
            <a:pPr fontAlgn="base">
              <a:lnSpc>
                <a:spcPct val="120000"/>
              </a:lnSpc>
              <a:spcAft>
                <a:spcPts val="600"/>
              </a:spcAft>
            </a:pPr>
            <a:r>
              <a:rPr lang="en-US" sz="1800" b="1" dirty="0">
                <a:solidFill>
                  <a:srgbClr val="7030A0"/>
                </a:solidFill>
              </a:rPr>
              <a:t>Five priority areas </a:t>
            </a:r>
            <a:r>
              <a:rPr lang="en-US" sz="1800" dirty="0"/>
              <a:t>of the Strategy</a:t>
            </a:r>
            <a:r>
              <a:rPr lang="en-US" sz="1800" b="1" dirty="0"/>
              <a:t>: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Gender-based violence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Unpaid and paid care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Economic equality and security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Health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Leadership, representation and decision-making </a:t>
            </a:r>
          </a:p>
          <a:p>
            <a:pPr fontAlgn="base">
              <a:lnSpc>
                <a:spcPct val="120000"/>
              </a:lnSpc>
              <a:spcAft>
                <a:spcPts val="600"/>
              </a:spcAft>
            </a:pPr>
            <a:r>
              <a:rPr lang="en-US" sz="1800" b="1" dirty="0">
                <a:solidFill>
                  <a:srgbClr val="7030A0"/>
                </a:solidFill>
              </a:rPr>
              <a:t>Sets the framework for Government action over the next 10 years to tangibly improve the lives of women and progress gender equality in Australia.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450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Research Partnership Grant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143820"/>
            <a:ext cx="10652125" cy="22054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AU" sz="16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b="1" dirty="0">
                <a:solidFill>
                  <a:srgbClr val="7030A0"/>
                </a:solidFill>
              </a:rPr>
              <a:t>$5 million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/>
              <a:t>over six years from March 2025 to June 2030 (with indexation to be applied annually).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A partnership between the Australian Government and a research partner will be established to build the evidence base on </a:t>
            </a:r>
            <a:r>
              <a:rPr lang="en-US" sz="1800" b="1" u="sng" dirty="0">
                <a:solidFill>
                  <a:srgbClr val="7030A0"/>
                </a:solidFill>
              </a:rPr>
              <a:t>what works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dirty="0"/>
              <a:t>to achieve gender equality, especially </a:t>
            </a:r>
            <a:r>
              <a:rPr lang="en-US" sz="1800" b="1" u="sng" dirty="0">
                <a:solidFill>
                  <a:srgbClr val="7030A0"/>
                </a:solidFill>
              </a:rPr>
              <a:t>economic equality</a:t>
            </a:r>
            <a:r>
              <a:rPr lang="en-US" sz="1800" dirty="0"/>
              <a:t>. </a:t>
            </a:r>
          </a:p>
          <a:p>
            <a:pPr>
              <a:lnSpc>
                <a:spcPct val="150000"/>
              </a:lnSpc>
            </a:pPr>
            <a:endParaRPr lang="en-AU" sz="1600" dirty="0"/>
          </a:p>
          <a:p>
            <a:endParaRPr lang="en-AU" sz="1600" dirty="0"/>
          </a:p>
          <a:p>
            <a:endParaRPr lang="en-AU" sz="1600" dirty="0"/>
          </a:p>
          <a:p>
            <a:endParaRPr lang="en-AU" sz="1600" dirty="0"/>
          </a:p>
          <a:p>
            <a:endParaRPr lang="en-AU" sz="1600" dirty="0"/>
          </a:p>
          <a:p>
            <a:endParaRPr lang="en-AU" sz="1600" dirty="0"/>
          </a:p>
        </p:txBody>
      </p:sp>
      <p:cxnSp>
        <p:nvCxnSpPr>
          <p:cNvPr id="10" name="Straight Arrow Connector 9" descr="Decorative"/>
          <p:cNvCxnSpPr/>
          <p:nvPr/>
        </p:nvCxnSpPr>
        <p:spPr>
          <a:xfrm>
            <a:off x="3232299" y="3136605"/>
            <a:ext cx="6201" cy="470195"/>
          </a:xfrm>
          <a:prstGeom prst="straightConnector1">
            <a:avLst/>
          </a:prstGeom>
          <a:ln w="571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 descr="Decorative"/>
          <p:cNvCxnSpPr/>
          <p:nvPr/>
        </p:nvCxnSpPr>
        <p:spPr>
          <a:xfrm>
            <a:off x="9137799" y="3121800"/>
            <a:ext cx="6201" cy="470195"/>
          </a:xfrm>
          <a:prstGeom prst="straightConnector1">
            <a:avLst/>
          </a:prstGeom>
          <a:ln w="571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03276" y="3709700"/>
            <a:ext cx="5055264" cy="231883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108000" tIns="108000" rIns="108000" bIns="108000" rtlCol="0" anchor="t">
            <a:norm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800" dirty="0"/>
              <a:t>While there has been significant effort to identify the data on the case for change, less is known about </a:t>
            </a:r>
            <a:r>
              <a:rPr lang="en-US" sz="1800" b="1" dirty="0">
                <a:solidFill>
                  <a:srgbClr val="7030A0"/>
                </a:solidFill>
              </a:rPr>
              <a:t>what action is required.</a:t>
            </a:r>
            <a:r>
              <a:rPr lang="en-US" sz="1800" dirty="0"/>
              <a:t> </a:t>
            </a:r>
            <a:endParaRPr lang="en-AU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666614" y="3709700"/>
            <a:ext cx="5055264" cy="231883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108000" tIns="108000" rIns="108000" bIns="108000" rtlCol="0" anchor="t">
            <a:norm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800" dirty="0"/>
              <a:t>There are existing coordinated research efforts to support other specific areas of gender equality - </a:t>
            </a:r>
            <a:r>
              <a:rPr lang="en-US" sz="1800" b="1" dirty="0">
                <a:solidFill>
                  <a:srgbClr val="7030A0"/>
                </a:solidFill>
              </a:rPr>
              <a:t>economic equality</a:t>
            </a:r>
            <a:r>
              <a:rPr lang="en-US" sz="1800" dirty="0"/>
              <a:t> is an area where there is limited nationally coordinated, robust and actionable evidence about where to focus and scale effort.</a:t>
            </a:r>
            <a:endParaRPr lang="en-AU" sz="16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778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874536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Grant Opportunity Activities and Outcomes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03275" y="1639600"/>
            <a:ext cx="3240000" cy="4284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108000" tIns="108000" rIns="108000" bIns="108000" rtlCol="0" anchor="t">
            <a:norm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800" dirty="0"/>
              <a:t>Research Agenda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200" dirty="0"/>
              <a:t>ensure activities: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US" sz="1200" dirty="0"/>
              <a:t>respond to Government priorities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US" sz="1200" dirty="0"/>
              <a:t>complement broader research efforts 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US" sz="1200" dirty="0"/>
              <a:t>focus effort where existing evidence is limited</a:t>
            </a:r>
            <a:endParaRPr lang="en-AU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20393" y="1639600"/>
            <a:ext cx="3240000" cy="4284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108000" tIns="108000" rIns="108000" bIns="108000" rtlCol="0" anchor="t">
            <a:normAutofit lnSpcReduction="10000"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800" dirty="0"/>
              <a:t>Pulse Checks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300" dirty="0"/>
              <a:t>provide a snapshot of the current views and concerns of the public (particularly women) as they relate to gender inequality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300" dirty="0"/>
              <a:t>emphasis on capturing the lived experiences of women and the issues that matter most to them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300" dirty="0"/>
              <a:t>insights will influence the research, including any recommended actions, to better inform and support development of public policy</a:t>
            </a:r>
            <a:endParaRPr lang="en-AU" sz="15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037512" y="1642311"/>
            <a:ext cx="3240000" cy="4284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108000" tIns="108000" rIns="108000" bIns="108000" rtlCol="0" anchor="t">
            <a:norm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800" dirty="0"/>
              <a:t>Actionable Insights Reports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200" dirty="0"/>
              <a:t>outline the actions that can be undertaken by the Government and non-Government stakeholders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200" dirty="0"/>
              <a:t>intersectionality as a core research focus, and accessible to a broad audience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200" dirty="0"/>
              <a:t>Minimum five across the life of the agreement</a:t>
            </a:r>
            <a:endParaRPr lang="en-AU" sz="1200" dirty="0"/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en-AU" sz="16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627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614982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Funding and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68" y="1454248"/>
            <a:ext cx="10585449" cy="913781"/>
          </a:xfrm>
        </p:spPr>
        <p:txBody>
          <a:bodyPr>
            <a:normAutofit/>
          </a:bodyPr>
          <a:lstStyle/>
          <a:p>
            <a:endParaRPr lang="en-AU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600" b="1" dirty="0">
                <a:solidFill>
                  <a:srgbClr val="7030A0"/>
                </a:solidFill>
              </a:rPr>
              <a:t>Up to $5 million </a:t>
            </a:r>
            <a:r>
              <a:rPr lang="en-AU" sz="1600" dirty="0"/>
              <a:t>over six years from 2024-25 to 2029-30, with indexation to be applied.</a:t>
            </a:r>
          </a:p>
          <a:p>
            <a:pPr marL="0" indent="0">
              <a:buNone/>
            </a:pPr>
            <a:endParaRPr lang="en-AU" sz="1200" dirty="0"/>
          </a:p>
          <a:p>
            <a:endParaRPr lang="en-AU" sz="1200" dirty="0"/>
          </a:p>
          <a:p>
            <a:endParaRPr lang="en-AU" sz="1200" dirty="0"/>
          </a:p>
          <a:p>
            <a:endParaRPr lang="en-AU" sz="1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14869"/>
              </p:ext>
            </p:extLst>
          </p:nvPr>
        </p:nvGraphicFramePr>
        <p:xfrm>
          <a:off x="745768" y="2700190"/>
          <a:ext cx="10281702" cy="131706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302038">
                  <a:extLst>
                    <a:ext uri="{9D8B030D-6E8A-4147-A177-3AD203B41FA5}">
                      <a16:colId xmlns:a16="http://schemas.microsoft.com/office/drawing/2014/main" val="1407472923"/>
                    </a:ext>
                  </a:extLst>
                </a:gridCol>
                <a:gridCol w="1302038">
                  <a:extLst>
                    <a:ext uri="{9D8B030D-6E8A-4147-A177-3AD203B41FA5}">
                      <a16:colId xmlns:a16="http://schemas.microsoft.com/office/drawing/2014/main" val="3472375000"/>
                    </a:ext>
                  </a:extLst>
                </a:gridCol>
                <a:gridCol w="1302038">
                  <a:extLst>
                    <a:ext uri="{9D8B030D-6E8A-4147-A177-3AD203B41FA5}">
                      <a16:colId xmlns:a16="http://schemas.microsoft.com/office/drawing/2014/main" val="883784466"/>
                    </a:ext>
                  </a:extLst>
                </a:gridCol>
                <a:gridCol w="1302038">
                  <a:extLst>
                    <a:ext uri="{9D8B030D-6E8A-4147-A177-3AD203B41FA5}">
                      <a16:colId xmlns:a16="http://schemas.microsoft.com/office/drawing/2014/main" val="1716667572"/>
                    </a:ext>
                  </a:extLst>
                </a:gridCol>
                <a:gridCol w="1292613">
                  <a:extLst>
                    <a:ext uri="{9D8B030D-6E8A-4147-A177-3AD203B41FA5}">
                      <a16:colId xmlns:a16="http://schemas.microsoft.com/office/drawing/2014/main" val="368287786"/>
                    </a:ext>
                  </a:extLst>
                </a:gridCol>
                <a:gridCol w="1292613">
                  <a:extLst>
                    <a:ext uri="{9D8B030D-6E8A-4147-A177-3AD203B41FA5}">
                      <a16:colId xmlns:a16="http://schemas.microsoft.com/office/drawing/2014/main" val="800789228"/>
                    </a:ext>
                  </a:extLst>
                </a:gridCol>
                <a:gridCol w="1244162">
                  <a:extLst>
                    <a:ext uri="{9D8B030D-6E8A-4147-A177-3AD203B41FA5}">
                      <a16:colId xmlns:a16="http://schemas.microsoft.com/office/drawing/2014/main" val="975906274"/>
                    </a:ext>
                  </a:extLst>
                </a:gridCol>
                <a:gridCol w="1244162">
                  <a:extLst>
                    <a:ext uri="{9D8B030D-6E8A-4147-A177-3AD203B41FA5}">
                      <a16:colId xmlns:a16="http://schemas.microsoft.com/office/drawing/2014/main" val="4149556442"/>
                    </a:ext>
                  </a:extLst>
                </a:gridCol>
              </a:tblGrid>
              <a:tr h="6469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Financial year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2024–25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2025-26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2026-27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2027-28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2028-29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kern="1200" dirty="0">
                          <a:effectLst/>
                        </a:rPr>
                        <a:t>2029-30</a:t>
                      </a:r>
                      <a:endParaRPr lang="en-AU" sz="1400" b="1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Total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602190"/>
                  </a:ext>
                </a:extLst>
              </a:tr>
              <a:tr h="670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Funding</a:t>
                      </a:r>
                      <a:endParaRPr lang="en-AU" sz="1400" b="1" kern="1200" dirty="0">
                        <a:solidFill>
                          <a:schemeClr val="tx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</a:rPr>
                        <a:t>$400,000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$1,116,667</a:t>
                      </a:r>
                      <a:endParaRPr lang="en-AU" sz="1800" dirty="0">
                        <a:effectLst/>
                        <a:latin typeface="Segoe UI Ligh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$950,000</a:t>
                      </a:r>
                      <a:endParaRPr lang="en-AU" sz="1800" dirty="0">
                        <a:effectLst/>
                        <a:latin typeface="Segoe UI Ligh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$950,000</a:t>
                      </a:r>
                      <a:endParaRPr lang="en-AU" sz="1800" dirty="0">
                        <a:effectLst/>
                        <a:latin typeface="Segoe UI Ligh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$950,000</a:t>
                      </a:r>
                      <a:endParaRPr lang="en-AU" sz="1800" dirty="0">
                        <a:effectLst/>
                        <a:latin typeface="Segoe UI Ligh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</a:rPr>
                        <a:t>$633,333</a:t>
                      </a:r>
                      <a:endParaRPr lang="en-AU" sz="1800" dirty="0">
                        <a:effectLst/>
                        <a:latin typeface="Segoe UI Ligh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$5</a:t>
                      </a:r>
                      <a:r>
                        <a:rPr lang="en-AU" sz="1400" kern="1200" baseline="0" dirty="0">
                          <a:effectLst/>
                        </a:rPr>
                        <a:t> million</a:t>
                      </a:r>
                      <a:endParaRPr lang="en-AU" sz="1400" b="0" kern="1200" dirty="0">
                        <a:solidFill>
                          <a:schemeClr val="tx1"/>
                        </a:solidFill>
                        <a:effectLst/>
                        <a:latin typeface="Segoe UI Light (Body)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67906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803275" y="4737697"/>
            <a:ext cx="9928455" cy="142380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rdo" panose="02020600000000000000" pitchFamily="18" charset="-79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Applicants must meet </a:t>
            </a:r>
            <a:r>
              <a:rPr lang="en-US" sz="1600" b="1" dirty="0">
                <a:solidFill>
                  <a:srgbClr val="7030A0"/>
                </a:solidFill>
              </a:rPr>
              <a:t>eligibility requirements </a:t>
            </a:r>
            <a:r>
              <a:rPr lang="en-US" sz="1600" dirty="0"/>
              <a:t>outlined in </a:t>
            </a:r>
            <a:r>
              <a:rPr lang="en-US" sz="1600" b="1" dirty="0">
                <a:solidFill>
                  <a:srgbClr val="7030A0"/>
                </a:solidFill>
              </a:rPr>
              <a:t>Sections 4.1 and 4.2 </a:t>
            </a:r>
            <a:r>
              <a:rPr lang="en-US" sz="1600" dirty="0"/>
              <a:t>of the Guidelines to have their application considered.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367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886691"/>
            <a:ext cx="10585450" cy="828675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Consortia Applications – Benefits 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49" y="1207366"/>
            <a:ext cx="10585449" cy="4068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/>
              <a:t>Consortia arrangements are where two or more </a:t>
            </a:r>
            <a:r>
              <a:rPr lang="en-US" sz="1600" dirty="0" err="1"/>
              <a:t>organisations</a:t>
            </a:r>
            <a:r>
              <a:rPr lang="en-US" sz="1600" dirty="0"/>
              <a:t> come together to deliver as part of a partnership or group.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AU" sz="1600" dirty="0">
                <a:solidFill>
                  <a:srgbClr val="000000"/>
                </a:solidFill>
              </a:rPr>
              <a:t>The </a:t>
            </a:r>
            <a:r>
              <a:rPr lang="en-AU" sz="1600" b="1" dirty="0">
                <a:solidFill>
                  <a:srgbClr val="7030A0"/>
                </a:solidFill>
              </a:rPr>
              <a:t>lead</a:t>
            </a:r>
            <a:r>
              <a:rPr lang="en-AU" sz="1600" b="1" dirty="0">
                <a:solidFill>
                  <a:srgbClr val="000000"/>
                </a:solidFill>
              </a:rPr>
              <a:t> </a:t>
            </a:r>
            <a:r>
              <a:rPr lang="en-AU" sz="1600" b="1" dirty="0">
                <a:solidFill>
                  <a:srgbClr val="7030A0"/>
                </a:solidFill>
              </a:rPr>
              <a:t>organisation</a:t>
            </a:r>
            <a:r>
              <a:rPr lang="en-AU" sz="1600" b="1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is the entity that will </a:t>
            </a:r>
            <a:r>
              <a:rPr lang="en-AU" sz="1600" b="1" dirty="0">
                <a:solidFill>
                  <a:srgbClr val="7030A0"/>
                </a:solidFill>
              </a:rPr>
              <a:t>submit the application</a:t>
            </a:r>
            <a:r>
              <a:rPr lang="en-AU" sz="1600" dirty="0">
                <a:solidFill>
                  <a:srgbClr val="7030A0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and </a:t>
            </a:r>
            <a:r>
              <a:rPr lang="en-AU" sz="1600" b="1" dirty="0">
                <a:solidFill>
                  <a:srgbClr val="7030A0"/>
                </a:solidFill>
              </a:rPr>
              <a:t>form the legal relationship </a:t>
            </a:r>
            <a:r>
              <a:rPr lang="en-AU" sz="1600" dirty="0">
                <a:solidFill>
                  <a:srgbClr val="000000"/>
                </a:solidFill>
              </a:rPr>
              <a:t>with the Department. 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Under this grant opportunity, consortia applications are encouraged.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Consortia can position themselves to take advantage of </a:t>
            </a:r>
            <a:r>
              <a:rPr lang="en-US" sz="1600" b="1" dirty="0">
                <a:solidFill>
                  <a:srgbClr val="7030A0"/>
                </a:solidFill>
              </a:rPr>
              <a:t>diverse sector expertise</a:t>
            </a:r>
            <a:r>
              <a:rPr lang="en-US" sz="1600" dirty="0"/>
              <a:t>, </a:t>
            </a:r>
            <a:r>
              <a:rPr lang="en-US" sz="1600" dirty="0" err="1"/>
              <a:t>maximise</a:t>
            </a:r>
            <a:r>
              <a:rPr lang="en-US" sz="1600" dirty="0"/>
              <a:t> economies of scale and improve geographic coverage.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They may address potential </a:t>
            </a:r>
            <a:r>
              <a:rPr lang="en-US" sz="1600" b="1" dirty="0">
                <a:solidFill>
                  <a:srgbClr val="7030A0"/>
                </a:solidFill>
              </a:rPr>
              <a:t>capacity limitations of smaller </a:t>
            </a:r>
            <a:r>
              <a:rPr lang="en-US" sz="1600" b="1" dirty="0" err="1">
                <a:solidFill>
                  <a:srgbClr val="7030A0"/>
                </a:solidFill>
              </a:rPr>
              <a:t>organisations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dirty="0"/>
              <a:t>to meet grant opportunity objectives and comply with Commonwealth grant requirements.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It is a way for multiple </a:t>
            </a:r>
            <a:r>
              <a:rPr lang="en-US" sz="1600" dirty="0" err="1"/>
              <a:t>organisations</a:t>
            </a:r>
            <a:r>
              <a:rPr lang="en-US" sz="1600" dirty="0"/>
              <a:t> to use their resources to deliver more cohesive and effective activities.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Consortia arrangements also provide a unique opportunity for cross collaboration and collegial partnerships.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600" dirty="0"/>
          </a:p>
          <a:p>
            <a:endParaRPr lang="en-AU" sz="16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463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901754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/>
              </a:rPr>
              <a:t>Consortia Applications – Arrangements 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5" y="1215398"/>
            <a:ext cx="10585449" cy="4306743"/>
          </a:xfrm>
        </p:spPr>
        <p:txBody>
          <a:bodyPr vert="horz" lIns="0" tIns="0" rIns="0" bIns="0" rtlCol="0" anchor="t">
            <a:noAutofit/>
          </a:bodyPr>
          <a:lstStyle/>
          <a:p>
            <a:pPr marL="179070" indent="-179070">
              <a:lnSpc>
                <a:spcPct val="150000"/>
              </a:lnSpc>
              <a:spcAft>
                <a:spcPts val="600"/>
              </a:spcAft>
            </a:pPr>
            <a:endParaRPr lang="en-AU" sz="1600" dirty="0">
              <a:cs typeface="Segoe UI Light"/>
            </a:endParaRPr>
          </a:p>
          <a:p>
            <a:pPr marL="179070" indent="-179070"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A Consortia Letter of Declaration must be signed by all members of the proposed consortia and attached to the application submitted by the lead </a:t>
            </a:r>
            <a:r>
              <a:rPr lang="en-US" sz="1600" dirty="0" err="1"/>
              <a:t>organisation</a:t>
            </a:r>
            <a:r>
              <a:rPr lang="en-US" sz="1600" dirty="0"/>
              <a:t>. </a:t>
            </a:r>
            <a:endParaRPr lang="en-AU" sz="1600" dirty="0">
              <a:cs typeface="Segoe UI Light"/>
            </a:endParaRPr>
          </a:p>
          <a:p>
            <a:pPr marL="179070" indent="-179070"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A </a:t>
            </a:r>
            <a:r>
              <a:rPr lang="en-US" sz="1600" b="1" dirty="0">
                <a:solidFill>
                  <a:srgbClr val="7030A0"/>
                </a:solidFill>
              </a:rPr>
              <a:t>formal arrangement </a:t>
            </a:r>
            <a:r>
              <a:rPr lang="en-US" sz="1600" dirty="0"/>
              <a:t>must be in place with all parties </a:t>
            </a:r>
            <a:r>
              <a:rPr lang="en-US" sz="1600" b="1" dirty="0">
                <a:solidFill>
                  <a:srgbClr val="7030A0"/>
                </a:solidFill>
              </a:rPr>
              <a:t>prior to execution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/>
              <a:t>of the agreement. </a:t>
            </a:r>
            <a:endParaRPr lang="en-AU" sz="1600" dirty="0">
              <a:cs typeface="Segoe UI Light"/>
            </a:endParaRPr>
          </a:p>
          <a:p>
            <a:pPr marL="0" indent="0">
              <a:buNone/>
            </a:pPr>
            <a:endParaRPr lang="en-AU" sz="18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PM&amp;C  |  Office for Women  |  Research Partnership Grant Opportunity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228138" y="6373698"/>
            <a:ext cx="1675487" cy="225467"/>
          </a:xfrm>
        </p:spPr>
        <p:txBody>
          <a:bodyPr/>
          <a:lstStyle/>
          <a:p>
            <a:r>
              <a:rPr lang="en-AU" dirty="0"/>
              <a:t>20 Aug,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/>
              <a:t>|  </a:t>
            </a:r>
            <a:fld id="{321CA817-A6CD-4F72-B3BC-AB261A5E64B6}" type="slidenum">
              <a:rPr lang="en-AU" smtClean="0"/>
              <a:pPr algn="l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028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&amp;C 2022">
      <a:dk1>
        <a:srgbClr val="000000"/>
      </a:dk1>
      <a:lt1>
        <a:srgbClr val="FFFFFF"/>
      </a:lt1>
      <a:dk2>
        <a:srgbClr val="0F1F35"/>
      </a:dk2>
      <a:lt2>
        <a:srgbClr val="E0E8F2"/>
      </a:lt2>
      <a:accent1>
        <a:srgbClr val="1B375C"/>
      </a:accent1>
      <a:accent2>
        <a:srgbClr val="778E61"/>
      </a:accent2>
      <a:accent3>
        <a:srgbClr val="F26337"/>
      </a:accent3>
      <a:accent4>
        <a:srgbClr val="4BADB0"/>
      </a:accent4>
      <a:accent5>
        <a:srgbClr val="B75B53"/>
      </a:accent5>
      <a:accent6>
        <a:srgbClr val="FCB76C"/>
      </a:accent6>
      <a:hlink>
        <a:srgbClr val="1B375C"/>
      </a:hlink>
      <a:folHlink>
        <a:srgbClr val="1B375C"/>
      </a:folHlink>
    </a:clrScheme>
    <a:fontScheme name="PM&amp;C 2022">
      <a:majorFont>
        <a:latin typeface="Times New Roman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3AA61BD-9018-46ED-AA7C-73E82CA929C1}" vid="{E9EC2124-547E-4C7E-BB2B-FE21302D8E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1698</Words>
  <Application>Microsoft Office PowerPoint</Application>
  <PresentationFormat>Widescreen</PresentationFormat>
  <Paragraphs>207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Cardo</vt:lpstr>
      <vt:lpstr>Segoe UI</vt:lpstr>
      <vt:lpstr>Segoe UI Light</vt:lpstr>
      <vt:lpstr>Segoe UI Light (Body)</vt:lpstr>
      <vt:lpstr>Times New Roman</vt:lpstr>
      <vt:lpstr>Wingdings</vt:lpstr>
      <vt:lpstr>Office Theme</vt:lpstr>
      <vt:lpstr>Research Partnership Grant Opportunity</vt:lpstr>
      <vt:lpstr>Agenda</vt:lpstr>
      <vt:lpstr>Probity</vt:lpstr>
      <vt:lpstr>Working for Women: A Strategy for Gender Equality (the Strategy) </vt:lpstr>
      <vt:lpstr>Research Partnership Grant Opportunity</vt:lpstr>
      <vt:lpstr>Grant Opportunity Activities and Outcomes</vt:lpstr>
      <vt:lpstr>Funding and Eligibility</vt:lpstr>
      <vt:lpstr>Consortia Applications – Benefits </vt:lpstr>
      <vt:lpstr>Consortia Applications – Arrangements </vt:lpstr>
      <vt:lpstr>Application Arrangements </vt:lpstr>
      <vt:lpstr>Assessment Criteria</vt:lpstr>
      <vt:lpstr>Criteria 1 – Activities and Deliverables (50% weighting)</vt:lpstr>
      <vt:lpstr>Criteria 2 – Operating in Partnership with Government and Stakeholders (30% weighting)</vt:lpstr>
      <vt:lpstr>Criterion 3 – Capability and Capacity to Deliver  (20% weighting)</vt:lpstr>
      <vt:lpstr>What does a strong application look like? </vt:lpstr>
      <vt:lpstr>Grant Opportunity Timeline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2024-08-29T02:11:15Z</dcterms:created>
  <dcterms:modified xsi:type="dcterms:W3CDTF">2024-08-29T02:11:46Z</dcterms:modified>
</cp:coreProperties>
</file>